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1"/>
  </p:notesMasterIdLst>
  <p:sldIdLst>
    <p:sldId id="256" r:id="rId5"/>
    <p:sldId id="259" r:id="rId6"/>
    <p:sldId id="260" r:id="rId7"/>
    <p:sldId id="261" r:id="rId8"/>
    <p:sldId id="257" r:id="rId9"/>
    <p:sldId id="258" r:id="rId10"/>
  </p:sldIdLst>
  <p:sldSz cx="12192000" cy="6858000"/>
  <p:notesSz cx="6858000" cy="9144000"/>
  <p:embeddedFontLst>
    <p:embeddedFont>
      <p:font typeface="Constantia" panose="02030602050306030303" pitchFamily="18" charset="0"/>
      <p:regular r:id="rId12"/>
      <p:bold r:id="rId13"/>
      <p:italic r:id="rId14"/>
      <p:boldItalic r:id="rId15"/>
    </p:embeddedFont>
    <p:embeddedFont>
      <p:font typeface="Libre Franklin"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AF0B4C4-2D04-45AB-9DD7-05DF2D832F76}">
          <p14:sldIdLst>
            <p14:sldId id="256"/>
            <p14:sldId id="259"/>
            <p14:sldId id="260"/>
            <p14:sldId id="261"/>
          </p14:sldIdLst>
        </p14:section>
        <p14:section name="Current State" id="{05BC29B0-17B9-4CDC-9518-3EBD816AE441}">
          <p14:sldIdLst>
            <p14:sldId id="257"/>
          </p14:sldIdLst>
        </p14:section>
        <p14:section name="Future State" id="{C1F36FA4-12E4-4B2F-A042-B937369BB7F6}">
          <p14:sldIdLst>
            <p14:sldId id="258"/>
          </p14:sldIdLst>
        </p14:section>
      </p14:sectionLst>
    </p:ex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3Lc1L3bGT5SvzwNcRFDzul4om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DD55F-0891-464F-816C-E13EBE795C3B}" v="13" dt="2025-04-04T20:09:56.506"/>
  </p1510:revLst>
</p1510:revInfo>
</file>

<file path=ppt/tableStyles.xml><?xml version="1.0" encoding="utf-8"?>
<a:tblStyleLst xmlns:a="http://schemas.openxmlformats.org/drawingml/2006/main" def="{60B2085F-1332-4758-8231-44AE2E44B836}">
  <a:tblStyle styleId="{60B2085F-1332-4758-8231-44AE2E44B836}" styleName="Table_0">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8FF"/>
          </a:solidFill>
        </a:fill>
      </a:tcStyle>
    </a:wholeTbl>
    <a:band1H>
      <a:tcTxStyle b="off" i="off"/>
      <a:tcStyle>
        <a:tcBdr/>
        <a:fill>
          <a:solidFill>
            <a:srgbClr val="D0CEFF"/>
          </a:solidFill>
        </a:fill>
      </a:tcStyle>
    </a:band1H>
    <a:band2H>
      <a:tcTxStyle b="off" i="off"/>
      <a:tcStyle>
        <a:tcBdr/>
      </a:tcStyle>
    </a:band2H>
    <a:band1V>
      <a:tcTxStyle b="off" i="off"/>
      <a:tcStyle>
        <a:tcBdr/>
        <a:fill>
          <a:solidFill>
            <a:srgbClr val="D0CEFF"/>
          </a:solidFill>
        </a:fill>
      </a:tcStyle>
    </a:band1V>
    <a:band2V>
      <a:tcTxStyle b="off" i="off"/>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531" autoAdjust="0"/>
  </p:normalViewPr>
  <p:slideViewPr>
    <p:cSldViewPr snapToGrid="0">
      <p:cViewPr varScale="1">
        <p:scale>
          <a:sx n="91" d="100"/>
          <a:sy n="91" d="100"/>
        </p:scale>
        <p:origin x="372"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HMW – How Might We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1024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Evans Grid" type="title">
  <p:cSld name="TITLE">
    <p:bg>
      <p:bgPr>
        <a:gradFill>
          <a:gsLst>
            <a:gs pos="0">
              <a:schemeClr val="lt2"/>
            </a:gs>
            <a:gs pos="100000">
              <a:schemeClr val="lt1"/>
            </a:gs>
          </a:gsLst>
          <a:lin ang="5400000" scaled="0"/>
        </a:gradFill>
        <a:effectLst/>
      </p:bgPr>
    </p:bg>
    <p:spTree>
      <p:nvGrpSpPr>
        <p:cNvPr id="1" name="Shape 14"/>
        <p:cNvGrpSpPr/>
        <p:nvPr/>
      </p:nvGrpSpPr>
      <p:grpSpPr>
        <a:xfrm>
          <a:off x="0" y="0"/>
          <a:ext cx="0" cy="0"/>
          <a:chOff x="0" y="0"/>
          <a:chExt cx="0" cy="0"/>
        </a:xfrm>
      </p:grpSpPr>
      <p:sp>
        <p:nvSpPr>
          <p:cNvPr id="15" name="Google Shape;15;p15"/>
          <p:cNvSpPr txBox="1">
            <a:spLocks noGrp="1"/>
          </p:cNvSpPr>
          <p:nvPr>
            <p:ph type="ctrTitle"/>
          </p:nvPr>
        </p:nvSpPr>
        <p:spPr>
          <a:xfrm>
            <a:off x="513569" y="1122363"/>
            <a:ext cx="6613742"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500"/>
              <a:buFont typeface="Constantia"/>
              <a:buNone/>
              <a:defRPr sz="5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6" name="Google Shape;16;p15"/>
          <p:cNvSpPr txBox="1">
            <a:spLocks noGrp="1"/>
          </p:cNvSpPr>
          <p:nvPr>
            <p:ph type="subTitle" idx="1"/>
          </p:nvPr>
        </p:nvSpPr>
        <p:spPr>
          <a:xfrm>
            <a:off x="513569" y="3602038"/>
            <a:ext cx="6613742"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7" name="Google Shape;17;p15"/>
          <p:cNvSpPr txBox="1">
            <a:spLocks noGrp="1"/>
          </p:cNvSpPr>
          <p:nvPr>
            <p:ph type="sldNum" idx="12"/>
          </p:nvPr>
        </p:nvSpPr>
        <p:spPr>
          <a:xfrm>
            <a:off x="11430000" y="6356350"/>
            <a:ext cx="614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15"/>
          <p:cNvPicPr preferRelativeResize="0"/>
          <p:nvPr/>
        </p:nvPicPr>
        <p:blipFill rotWithShape="1">
          <a:blip r:embed="rId2">
            <a:alphaModFix/>
          </a:blip>
          <a:srcRect b="9428"/>
          <a:stretch/>
        </p:blipFill>
        <p:spPr>
          <a:xfrm>
            <a:off x="7461074" y="900711"/>
            <a:ext cx="4730926" cy="595728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mp; Content with Hand – 1">
  <p:cSld name="Image &amp; Content with Hand – 1">
    <p:bg>
      <p:bgPr>
        <a:gradFill>
          <a:gsLst>
            <a:gs pos="0">
              <a:schemeClr val="lt2"/>
            </a:gs>
            <a:gs pos="100000">
              <a:schemeClr val="lt1"/>
            </a:gs>
          </a:gsLst>
          <a:lin ang="5400000" scaled="0"/>
        </a:gradFill>
        <a:effectLst/>
      </p:bgPr>
    </p:bg>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839788" y="457200"/>
            <a:ext cx="466386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onstant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82" name="Google Shape;182;p35"/>
          <p:cNvSpPr txBox="1">
            <a:spLocks noGrp="1"/>
          </p:cNvSpPr>
          <p:nvPr>
            <p:ph type="body" idx="1"/>
          </p:nvPr>
        </p:nvSpPr>
        <p:spPr>
          <a:xfrm>
            <a:off x="839788" y="2286000"/>
            <a:ext cx="4663865" cy="35829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183" name="Google Shape;183;p35"/>
          <p:cNvSpPr txBox="1">
            <a:spLocks noGrp="1"/>
          </p:cNvSpPr>
          <p:nvPr>
            <p:ph type="sldNum" idx="12"/>
          </p:nvPr>
        </p:nvSpPr>
        <p:spPr>
          <a:xfrm>
            <a:off x="11430000" y="6356350"/>
            <a:ext cx="614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35"/>
          <p:cNvSpPr>
            <a:spLocks noGrp="1"/>
          </p:cNvSpPr>
          <p:nvPr>
            <p:ph type="pic" idx="2"/>
          </p:nvPr>
        </p:nvSpPr>
        <p:spPr>
          <a:xfrm rot="-171436">
            <a:off x="6120513" y="783347"/>
            <a:ext cx="5515265" cy="4212418"/>
          </a:xfrm>
          <a:prstGeom prst="rect">
            <a:avLst/>
          </a:prstGeom>
          <a:solidFill>
            <a:schemeClr val="accent3"/>
          </a:solidFill>
          <a:ln w="38100" cap="flat" cmpd="sng">
            <a:solidFill>
              <a:schemeClr val="lt1"/>
            </a:solidFill>
            <a:prstDash val="solid"/>
            <a:round/>
            <a:headEnd type="none" w="sm" len="sm"/>
            <a:tailEnd type="none" w="sm" len="sm"/>
          </a:ln>
          <a:effectLst>
            <a:outerShdw blurRad="127000" dist="38100" dir="5400000" algn="t" rotWithShape="0">
              <a:srgbClr val="000000">
                <a:alpha val="14509"/>
              </a:srgbClr>
            </a:outerShdw>
          </a:effectLst>
        </p:spPr>
      </p:sp>
      <p:pic>
        <p:nvPicPr>
          <p:cNvPr id="185" name="Google Shape;185;p35"/>
          <p:cNvPicPr preferRelativeResize="0"/>
          <p:nvPr/>
        </p:nvPicPr>
        <p:blipFill rotWithShape="1">
          <a:blip r:embed="rId2">
            <a:alphaModFix/>
          </a:blip>
          <a:srcRect b="59456"/>
          <a:stretch/>
        </p:blipFill>
        <p:spPr>
          <a:xfrm>
            <a:off x="8324814" y="4077494"/>
            <a:ext cx="2399508" cy="278050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amp; Content with Hand – 2">
  <p:cSld name="Image &amp; Content with Hand – 2">
    <p:bg>
      <p:bgPr>
        <a:gradFill>
          <a:gsLst>
            <a:gs pos="0">
              <a:schemeClr val="lt2"/>
            </a:gs>
            <a:gs pos="100000">
              <a:schemeClr val="lt1"/>
            </a:gs>
          </a:gsLst>
          <a:lin ang="5400000" scaled="0"/>
        </a:gradFill>
        <a:effectLst/>
      </p:bgPr>
    </p:bg>
    <p:spTree>
      <p:nvGrpSpPr>
        <p:cNvPr id="1" name="Shape 186"/>
        <p:cNvGrpSpPr/>
        <p:nvPr/>
      </p:nvGrpSpPr>
      <p:grpSpPr>
        <a:xfrm>
          <a:off x="0" y="0"/>
          <a:ext cx="0" cy="0"/>
          <a:chOff x="0" y="0"/>
          <a:chExt cx="0" cy="0"/>
        </a:xfrm>
      </p:grpSpPr>
      <p:sp>
        <p:nvSpPr>
          <p:cNvPr id="187" name="Google Shape;187;p36"/>
          <p:cNvSpPr txBox="1">
            <a:spLocks noGrp="1"/>
          </p:cNvSpPr>
          <p:nvPr>
            <p:ph type="title"/>
          </p:nvPr>
        </p:nvSpPr>
        <p:spPr>
          <a:xfrm>
            <a:off x="6910550" y="457200"/>
            <a:ext cx="466386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onstant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88" name="Google Shape;188;p36"/>
          <p:cNvSpPr txBox="1">
            <a:spLocks noGrp="1"/>
          </p:cNvSpPr>
          <p:nvPr>
            <p:ph type="body" idx="1"/>
          </p:nvPr>
        </p:nvSpPr>
        <p:spPr>
          <a:xfrm>
            <a:off x="6910550" y="2286000"/>
            <a:ext cx="4663865" cy="35829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189" name="Google Shape;189;p36"/>
          <p:cNvSpPr txBox="1">
            <a:spLocks noGrp="1"/>
          </p:cNvSpPr>
          <p:nvPr>
            <p:ph type="sldNum" idx="12"/>
          </p:nvPr>
        </p:nvSpPr>
        <p:spPr>
          <a:xfrm>
            <a:off x="11430000" y="6356350"/>
            <a:ext cx="614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90" name="Google Shape;190;p36"/>
          <p:cNvSpPr>
            <a:spLocks noGrp="1"/>
          </p:cNvSpPr>
          <p:nvPr>
            <p:ph type="pic" idx="2"/>
          </p:nvPr>
        </p:nvSpPr>
        <p:spPr>
          <a:xfrm rot="-171436">
            <a:off x="719146" y="1642458"/>
            <a:ext cx="5515265" cy="4212418"/>
          </a:xfrm>
          <a:prstGeom prst="rect">
            <a:avLst/>
          </a:prstGeom>
          <a:solidFill>
            <a:schemeClr val="accent2"/>
          </a:solidFill>
          <a:ln w="38100" cap="flat" cmpd="sng">
            <a:solidFill>
              <a:schemeClr val="lt1"/>
            </a:solidFill>
            <a:prstDash val="solid"/>
            <a:round/>
            <a:headEnd type="none" w="sm" len="sm"/>
            <a:tailEnd type="none" w="sm" len="sm"/>
          </a:ln>
          <a:effectLst>
            <a:outerShdw blurRad="127000" dist="38100" dir="5400000" algn="t" rotWithShape="0">
              <a:srgbClr val="000000">
                <a:alpha val="14509"/>
              </a:srgbClr>
            </a:outerShdw>
          </a:effectLst>
        </p:spPr>
      </p:sp>
      <p:pic>
        <p:nvPicPr>
          <p:cNvPr id="191" name="Google Shape;191;p36"/>
          <p:cNvPicPr preferRelativeResize="0"/>
          <p:nvPr/>
        </p:nvPicPr>
        <p:blipFill rotWithShape="1">
          <a:blip r:embed="rId2">
            <a:alphaModFix/>
          </a:blip>
          <a:srcRect/>
          <a:stretch/>
        </p:blipFill>
        <p:spPr>
          <a:xfrm rot="6851940" flipH="1">
            <a:off x="1009938" y="-1530401"/>
            <a:ext cx="1811411" cy="468640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27BC9-EDA1-A882-7B60-6AEC5AEE31F1}"/>
              </a:ext>
            </a:extLst>
          </p:cNvPr>
          <p:cNvSpPr>
            <a:spLocks noGrp="1"/>
          </p:cNvSpPr>
          <p:nvPr>
            <p:ph type="dt" sz="half" idx="10"/>
          </p:nvPr>
        </p:nvSpPr>
        <p:spPr/>
        <p:txBody>
          <a:bodyPr/>
          <a:lstStyle/>
          <a:p>
            <a:fld id="{81EE35A8-4D75-4374-938C-88A0C64D550A}" type="datetimeFigureOut">
              <a:rPr lang="en-US" smtClean="0"/>
              <a:t>4/14/2025</a:t>
            </a:fld>
            <a:endParaRPr lang="en-US"/>
          </a:p>
        </p:txBody>
      </p:sp>
      <p:sp>
        <p:nvSpPr>
          <p:cNvPr id="3" name="Footer Placeholder 2">
            <a:extLst>
              <a:ext uri="{FF2B5EF4-FFF2-40B4-BE49-F238E27FC236}">
                <a16:creationId xmlns:a16="http://schemas.microsoft.com/office/drawing/2014/main" id="{5F360C41-3DDD-E2BE-3856-8082412BA8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6248D8-FC79-867D-1134-5455FBF00BE7}"/>
              </a:ext>
            </a:extLst>
          </p:cNvPr>
          <p:cNvSpPr>
            <a:spLocks noGrp="1"/>
          </p:cNvSpPr>
          <p:nvPr>
            <p:ph type="sldNum" sz="quarter" idx="12"/>
          </p:nvPr>
        </p:nvSpPr>
        <p:spPr/>
        <p:txBody>
          <a:bodyPr/>
          <a:lstStyle/>
          <a:p>
            <a:fld id="{01F2AC03-521B-4166-AA9C-77F97A49C37E}" type="slidenum">
              <a:rPr lang="en-US" smtClean="0"/>
              <a:t>‹#›</a:t>
            </a:fld>
            <a:endParaRPr lang="en-US"/>
          </a:p>
        </p:txBody>
      </p:sp>
    </p:spTree>
    <p:extLst>
      <p:ext uri="{BB962C8B-B14F-4D97-AF65-F5344CB8AC3E}">
        <p14:creationId xmlns:p14="http://schemas.microsoft.com/office/powerpoint/2010/main" val="84750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or Section Slide">
  <p:cSld name="1_Title or Section Slide">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27"/>
          <p:cNvSpPr txBox="1">
            <a:spLocks noGrp="1"/>
          </p:cNvSpPr>
          <p:nvPr>
            <p:ph type="sldNum" idx="12"/>
          </p:nvPr>
        </p:nvSpPr>
        <p:spPr>
          <a:xfrm>
            <a:off x="11430000" y="6356350"/>
            <a:ext cx="614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27"/>
          <p:cNvSpPr txBox="1">
            <a:spLocks noGrp="1"/>
          </p:cNvSpPr>
          <p:nvPr>
            <p:ph type="ctrTitle"/>
          </p:nvPr>
        </p:nvSpPr>
        <p:spPr>
          <a:xfrm>
            <a:off x="1524000" y="166098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onstant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7" name="Google Shape;87;p27"/>
          <p:cNvSpPr txBox="1">
            <a:spLocks noGrp="1"/>
          </p:cNvSpPr>
          <p:nvPr>
            <p:ph type="subTitle" idx="1"/>
          </p:nvPr>
        </p:nvSpPr>
        <p:spPr>
          <a:xfrm>
            <a:off x="1524000" y="4140658"/>
            <a:ext cx="9144000" cy="99501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ustom Grid">
  <p:cSld name="Title – Custom Grid">
    <p:bg>
      <p:bgPr>
        <a:gradFill>
          <a:gsLst>
            <a:gs pos="0">
              <a:schemeClr val="lt2"/>
            </a:gs>
            <a:gs pos="100000">
              <a:schemeClr val="lt1"/>
            </a:gs>
          </a:gsLst>
          <a:lin ang="5400000" scaled="0"/>
        </a:gradFill>
        <a:effectLst/>
      </p:bgPr>
    </p:bg>
    <p:spTree>
      <p:nvGrpSpPr>
        <p:cNvPr id="1" name="Shape 88"/>
        <p:cNvGrpSpPr/>
        <p:nvPr/>
      </p:nvGrpSpPr>
      <p:grpSpPr>
        <a:xfrm>
          <a:off x="0" y="0"/>
          <a:ext cx="0" cy="0"/>
          <a:chOff x="0" y="0"/>
          <a:chExt cx="0" cy="0"/>
        </a:xfrm>
      </p:grpSpPr>
      <p:sp>
        <p:nvSpPr>
          <p:cNvPr id="89" name="Google Shape;89;p28"/>
          <p:cNvSpPr/>
          <p:nvPr/>
        </p:nvSpPr>
        <p:spPr>
          <a:xfrm>
            <a:off x="9110600" y="4304803"/>
            <a:ext cx="1628682" cy="1633263"/>
          </a:xfrm>
          <a:prstGeom prst="roundRect">
            <a:avLst>
              <a:gd name="adj" fmla="val 3173"/>
            </a:avLst>
          </a:prstGeom>
          <a:solidFill>
            <a:schemeClr val="dk2">
              <a:alpha val="9411"/>
            </a:schemeClr>
          </a:solidFill>
          <a:ln w="12700" cap="flat" cmpd="sng">
            <a:solidFill>
              <a:schemeClr val="dk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90" name="Google Shape;90;p28"/>
          <p:cNvSpPr txBox="1">
            <a:spLocks noGrp="1"/>
          </p:cNvSpPr>
          <p:nvPr>
            <p:ph type="ctrTitle"/>
          </p:nvPr>
        </p:nvSpPr>
        <p:spPr>
          <a:xfrm>
            <a:off x="513569" y="1122363"/>
            <a:ext cx="6613742"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500"/>
              <a:buFont typeface="Constantia"/>
              <a:buNone/>
              <a:defRPr sz="5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1" name="Google Shape;91;p28"/>
          <p:cNvSpPr txBox="1">
            <a:spLocks noGrp="1"/>
          </p:cNvSpPr>
          <p:nvPr>
            <p:ph type="subTitle" idx="1"/>
          </p:nvPr>
        </p:nvSpPr>
        <p:spPr>
          <a:xfrm>
            <a:off x="513569" y="3602038"/>
            <a:ext cx="6613742"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92" name="Google Shape;92;p28"/>
          <p:cNvSpPr txBox="1">
            <a:spLocks noGrp="1"/>
          </p:cNvSpPr>
          <p:nvPr>
            <p:ph type="sldNum" idx="12"/>
          </p:nvPr>
        </p:nvSpPr>
        <p:spPr>
          <a:xfrm>
            <a:off x="11430000" y="6356350"/>
            <a:ext cx="614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28"/>
          <p:cNvSpPr/>
          <p:nvPr/>
        </p:nvSpPr>
        <p:spPr>
          <a:xfrm>
            <a:off x="10827745" y="2566675"/>
            <a:ext cx="1453799" cy="1617869"/>
          </a:xfrm>
          <a:prstGeom prst="roundRect">
            <a:avLst>
              <a:gd name="adj" fmla="val 2939"/>
            </a:avLst>
          </a:prstGeom>
          <a:solidFill>
            <a:schemeClr val="dk2">
              <a:alpha val="9411"/>
            </a:schemeClr>
          </a:solidFill>
          <a:ln w="12700" cap="flat" cmpd="sng">
            <a:solidFill>
              <a:schemeClr val="dk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94" name="Google Shape;94;p28"/>
          <p:cNvSpPr/>
          <p:nvPr/>
        </p:nvSpPr>
        <p:spPr>
          <a:xfrm>
            <a:off x="7381693" y="840481"/>
            <a:ext cx="1628682" cy="1633263"/>
          </a:xfrm>
          <a:prstGeom prst="roundRect">
            <a:avLst>
              <a:gd name="adj" fmla="val 3173"/>
            </a:avLst>
          </a:prstGeom>
          <a:solidFill>
            <a:schemeClr val="dk2">
              <a:alpha val="9411"/>
            </a:schemeClr>
          </a:solidFill>
          <a:ln w="12700" cap="flat" cmpd="sng">
            <a:solidFill>
              <a:schemeClr val="dk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pic>
        <p:nvPicPr>
          <p:cNvPr id="95" name="Google Shape;95;p28" descr="A hand holding a yellow sign&#10;&#10;Description automatically generated"/>
          <p:cNvPicPr preferRelativeResize="0"/>
          <p:nvPr/>
        </p:nvPicPr>
        <p:blipFill rotWithShape="1">
          <a:blip r:embed="rId2">
            <a:alphaModFix/>
          </a:blip>
          <a:srcRect b="17185"/>
          <a:stretch/>
        </p:blipFill>
        <p:spPr>
          <a:xfrm>
            <a:off x="8986447" y="2517732"/>
            <a:ext cx="1867401" cy="4340268"/>
          </a:xfrm>
          <a:prstGeom prst="rect">
            <a:avLst/>
          </a:prstGeom>
          <a:noFill/>
          <a:ln>
            <a:noFill/>
          </a:ln>
        </p:spPr>
      </p:pic>
      <p:sp>
        <p:nvSpPr>
          <p:cNvPr id="96" name="Google Shape;96;p28"/>
          <p:cNvSpPr>
            <a:spLocks noGrp="1"/>
          </p:cNvSpPr>
          <p:nvPr>
            <p:ph type="pic" idx="2"/>
          </p:nvPr>
        </p:nvSpPr>
        <p:spPr>
          <a:xfrm>
            <a:off x="10827469" y="4302790"/>
            <a:ext cx="1453799" cy="1618108"/>
          </a:xfrm>
          <a:prstGeom prst="roundRect">
            <a:avLst>
              <a:gd name="adj" fmla="val 3530"/>
            </a:avLst>
          </a:prstGeom>
          <a:solidFill>
            <a:schemeClr val="accent2"/>
          </a:solidFill>
          <a:ln>
            <a:noFill/>
          </a:ln>
        </p:spPr>
      </p:sp>
      <p:sp>
        <p:nvSpPr>
          <p:cNvPr id="97" name="Google Shape;97;p28"/>
          <p:cNvSpPr>
            <a:spLocks noGrp="1"/>
          </p:cNvSpPr>
          <p:nvPr>
            <p:ph type="pic" idx="3"/>
          </p:nvPr>
        </p:nvSpPr>
        <p:spPr>
          <a:xfrm>
            <a:off x="10827469" y="853421"/>
            <a:ext cx="1453799" cy="1618108"/>
          </a:xfrm>
          <a:prstGeom prst="roundRect">
            <a:avLst>
              <a:gd name="adj" fmla="val 3530"/>
            </a:avLst>
          </a:prstGeom>
          <a:solidFill>
            <a:schemeClr val="dk2"/>
          </a:solidFill>
          <a:ln>
            <a:noFill/>
          </a:ln>
        </p:spPr>
      </p:sp>
      <p:sp>
        <p:nvSpPr>
          <p:cNvPr id="98" name="Google Shape;98;p28"/>
          <p:cNvSpPr>
            <a:spLocks noGrp="1"/>
          </p:cNvSpPr>
          <p:nvPr>
            <p:ph type="pic" idx="4"/>
          </p:nvPr>
        </p:nvSpPr>
        <p:spPr>
          <a:xfrm>
            <a:off x="9102783" y="853421"/>
            <a:ext cx="1628682" cy="1618108"/>
          </a:xfrm>
          <a:prstGeom prst="roundRect">
            <a:avLst>
              <a:gd name="adj" fmla="val 3530"/>
            </a:avLst>
          </a:prstGeom>
          <a:solidFill>
            <a:schemeClr val="accent6"/>
          </a:solidFill>
          <a:ln>
            <a:noFill/>
          </a:ln>
        </p:spPr>
      </p:sp>
      <p:sp>
        <p:nvSpPr>
          <p:cNvPr id="99" name="Google Shape;99;p28"/>
          <p:cNvSpPr>
            <a:spLocks noGrp="1"/>
          </p:cNvSpPr>
          <p:nvPr>
            <p:ph type="pic" idx="5"/>
          </p:nvPr>
        </p:nvSpPr>
        <p:spPr>
          <a:xfrm>
            <a:off x="7382624" y="2566675"/>
            <a:ext cx="1628682" cy="1618108"/>
          </a:xfrm>
          <a:prstGeom prst="roundRect">
            <a:avLst>
              <a:gd name="adj" fmla="val 3530"/>
            </a:avLst>
          </a:prstGeom>
          <a:solidFill>
            <a:schemeClr val="accent5"/>
          </a:solidFill>
          <a:ln>
            <a:noFill/>
          </a:ln>
        </p:spPr>
      </p:sp>
      <p:sp>
        <p:nvSpPr>
          <p:cNvPr id="100" name="Google Shape;100;p28"/>
          <p:cNvSpPr>
            <a:spLocks noGrp="1"/>
          </p:cNvSpPr>
          <p:nvPr>
            <p:ph type="pic" idx="6"/>
          </p:nvPr>
        </p:nvSpPr>
        <p:spPr>
          <a:xfrm>
            <a:off x="7382624" y="4300414"/>
            <a:ext cx="1628682" cy="1618108"/>
          </a:xfrm>
          <a:prstGeom prst="roundRect">
            <a:avLst>
              <a:gd name="adj" fmla="val 3530"/>
            </a:avLst>
          </a:prstGeom>
          <a:solidFill>
            <a:schemeClr val="accent3"/>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 Styled" type="obj">
  <p:cSld name="OBJECT">
    <p:bg>
      <p:bgPr>
        <a:gradFill>
          <a:gsLst>
            <a:gs pos="0">
              <a:schemeClr val="lt2"/>
            </a:gs>
            <a:gs pos="100000">
              <a:schemeClr val="lt1"/>
            </a:gs>
          </a:gsLst>
          <a:lin ang="5400000" scaled="0"/>
        </a:gradFill>
        <a:effectLst/>
      </p:bgPr>
    </p:bg>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3" name="Google Shape;10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04" name="Google Shape;104;p29"/>
          <p:cNvSpPr txBox="1">
            <a:spLocks noGrp="1"/>
          </p:cNvSpPr>
          <p:nvPr>
            <p:ph type="sldNum" idx="12"/>
          </p:nvPr>
        </p:nvSpPr>
        <p:spPr>
          <a:xfrm>
            <a:off x="11430000" y="6356350"/>
            <a:ext cx="614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29"/>
          <p:cNvSpPr/>
          <p:nvPr/>
        </p:nvSpPr>
        <p:spPr>
          <a:xfrm rot="1082167">
            <a:off x="11596254" y="5921017"/>
            <a:ext cx="124829" cy="12482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06" name="Google Shape;106;p29"/>
          <p:cNvSpPr/>
          <p:nvPr/>
        </p:nvSpPr>
        <p:spPr>
          <a:xfrm>
            <a:off x="11033481" y="6339478"/>
            <a:ext cx="159481" cy="137484"/>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07" name="Google Shape;107;p29"/>
          <p:cNvSpPr/>
          <p:nvPr/>
        </p:nvSpPr>
        <p:spPr>
          <a:xfrm>
            <a:off x="11048509" y="5854008"/>
            <a:ext cx="129423" cy="12942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grpSp>
        <p:nvGrpSpPr>
          <p:cNvPr id="108" name="Google Shape;108;p29"/>
          <p:cNvGrpSpPr/>
          <p:nvPr/>
        </p:nvGrpSpPr>
        <p:grpSpPr>
          <a:xfrm>
            <a:off x="11386080" y="520758"/>
            <a:ext cx="702519" cy="702519"/>
            <a:chOff x="9922831" y="520758"/>
            <a:chExt cx="702519" cy="702519"/>
          </a:xfrm>
        </p:grpSpPr>
        <p:sp>
          <p:nvSpPr>
            <p:cNvPr id="109" name="Google Shape;109;p29"/>
            <p:cNvSpPr/>
            <p:nvPr/>
          </p:nvSpPr>
          <p:spPr>
            <a:xfrm>
              <a:off x="9922831" y="520758"/>
              <a:ext cx="702519" cy="702519"/>
            </a:xfrm>
            <a:prstGeom prst="ellipse">
              <a:avLst/>
            </a:prstGeom>
            <a:no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0" name="Google Shape;110;p29"/>
            <p:cNvSpPr/>
            <p:nvPr/>
          </p:nvSpPr>
          <p:spPr>
            <a:xfrm rot="-336399">
              <a:off x="10350534" y="791771"/>
              <a:ext cx="124829" cy="12482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1" name="Google Shape;111;p29"/>
            <p:cNvSpPr/>
            <p:nvPr/>
          </p:nvSpPr>
          <p:spPr>
            <a:xfrm>
              <a:off x="10182275" y="935471"/>
              <a:ext cx="159481" cy="13748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2" name="Google Shape;112;p29"/>
            <p:cNvSpPr/>
            <p:nvPr/>
          </p:nvSpPr>
          <p:spPr>
            <a:xfrm>
              <a:off x="10117563" y="711131"/>
              <a:ext cx="129423" cy="12942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grpSp>
      <p:sp>
        <p:nvSpPr>
          <p:cNvPr id="113" name="Google Shape;113;p29"/>
          <p:cNvSpPr/>
          <p:nvPr/>
        </p:nvSpPr>
        <p:spPr>
          <a:xfrm>
            <a:off x="421852" y="803275"/>
            <a:ext cx="159481" cy="137484"/>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4" name="Google Shape;114;p29"/>
          <p:cNvSpPr/>
          <p:nvPr/>
        </p:nvSpPr>
        <p:spPr>
          <a:xfrm>
            <a:off x="195044" y="253851"/>
            <a:ext cx="129423" cy="129423"/>
          </a:xfrm>
          <a:prstGeom prst="ellipse">
            <a:avLst/>
          </a:prstGeom>
          <a:solidFill>
            <a:srgbClr val="BA92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pic>
        <p:nvPicPr>
          <p:cNvPr id="115" name="Google Shape;115;p29"/>
          <p:cNvPicPr preferRelativeResize="0"/>
          <p:nvPr/>
        </p:nvPicPr>
        <p:blipFill rotWithShape="1">
          <a:blip r:embed="rId2">
            <a:alphaModFix/>
          </a:blip>
          <a:srcRect l="35752" r="18905"/>
          <a:stretch/>
        </p:blipFill>
        <p:spPr>
          <a:xfrm>
            <a:off x="11489481" y="1208217"/>
            <a:ext cx="702519" cy="1536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 Simple Gradient" type="twoObj">
  <p:cSld name="TWO_OBJECTS">
    <p:bg>
      <p:bgPr>
        <a:gradFill>
          <a:gsLst>
            <a:gs pos="0">
              <a:schemeClr val="lt2"/>
            </a:gs>
            <a:gs pos="100000">
              <a:schemeClr val="lt1"/>
            </a:gs>
          </a:gsLst>
          <a:lin ang="5400000" scaled="0"/>
        </a:gradFill>
        <a:effectLst/>
      </p:bgPr>
    </p:bg>
    <p:spTree>
      <p:nvGrpSpPr>
        <p:cNvPr id="1" name="Shape 116"/>
        <p:cNvGrpSpPr/>
        <p:nvPr/>
      </p:nvGrpSpPr>
      <p:grpSpPr>
        <a:xfrm>
          <a:off x="0" y="0"/>
          <a:ext cx="0" cy="0"/>
          <a:chOff x="0" y="0"/>
          <a:chExt cx="0" cy="0"/>
        </a:xfrm>
      </p:grpSpPr>
      <p:sp>
        <p:nvSpPr>
          <p:cNvPr id="117" name="Google Shape;117;p30"/>
          <p:cNvSpPr/>
          <p:nvPr/>
        </p:nvSpPr>
        <p:spPr>
          <a:xfrm rot="1082167">
            <a:off x="11596254" y="5921017"/>
            <a:ext cx="124829" cy="12482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8" name="Google Shape;118;p30"/>
          <p:cNvSpPr/>
          <p:nvPr/>
        </p:nvSpPr>
        <p:spPr>
          <a:xfrm>
            <a:off x="11033481" y="6339478"/>
            <a:ext cx="159481" cy="137484"/>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9" name="Google Shape;119;p30"/>
          <p:cNvSpPr/>
          <p:nvPr/>
        </p:nvSpPr>
        <p:spPr>
          <a:xfrm>
            <a:off x="11048509" y="5854008"/>
            <a:ext cx="129423" cy="12942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grpSp>
        <p:nvGrpSpPr>
          <p:cNvPr id="120" name="Google Shape;120;p30"/>
          <p:cNvGrpSpPr/>
          <p:nvPr/>
        </p:nvGrpSpPr>
        <p:grpSpPr>
          <a:xfrm>
            <a:off x="11386080" y="520758"/>
            <a:ext cx="702519" cy="702519"/>
            <a:chOff x="9922831" y="520758"/>
            <a:chExt cx="702519" cy="702519"/>
          </a:xfrm>
        </p:grpSpPr>
        <p:sp>
          <p:nvSpPr>
            <p:cNvPr id="121" name="Google Shape;121;p30"/>
            <p:cNvSpPr/>
            <p:nvPr/>
          </p:nvSpPr>
          <p:spPr>
            <a:xfrm>
              <a:off x="9922831" y="520758"/>
              <a:ext cx="702519" cy="702519"/>
            </a:xfrm>
            <a:prstGeom prst="ellipse">
              <a:avLst/>
            </a:prstGeom>
            <a:no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2" name="Google Shape;122;p30"/>
            <p:cNvSpPr/>
            <p:nvPr/>
          </p:nvSpPr>
          <p:spPr>
            <a:xfrm rot="-336399">
              <a:off x="10350534" y="791771"/>
              <a:ext cx="124829" cy="12482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3" name="Google Shape;123;p30"/>
            <p:cNvSpPr/>
            <p:nvPr/>
          </p:nvSpPr>
          <p:spPr>
            <a:xfrm>
              <a:off x="10182275" y="935471"/>
              <a:ext cx="159481" cy="13748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4" name="Google Shape;124;p30"/>
            <p:cNvSpPr/>
            <p:nvPr/>
          </p:nvSpPr>
          <p:spPr>
            <a:xfrm>
              <a:off x="10117563" y="711131"/>
              <a:ext cx="129423" cy="12942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grpSp>
      <p:sp>
        <p:nvSpPr>
          <p:cNvPr id="125" name="Google Shape;125;p30"/>
          <p:cNvSpPr/>
          <p:nvPr/>
        </p:nvSpPr>
        <p:spPr>
          <a:xfrm>
            <a:off x="421852" y="803275"/>
            <a:ext cx="159481" cy="137484"/>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6" name="Google Shape;126;p30"/>
          <p:cNvSpPr/>
          <p:nvPr/>
        </p:nvSpPr>
        <p:spPr>
          <a:xfrm>
            <a:off x="195044" y="253851"/>
            <a:ext cx="129423" cy="129423"/>
          </a:xfrm>
          <a:prstGeom prst="ellipse">
            <a:avLst/>
          </a:prstGeom>
          <a:solidFill>
            <a:srgbClr val="BA92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7" name="Google Shape;12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8" name="Google Shape;128;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29" name="Google Shape;129;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0" name="Google Shape;130;p30"/>
          <p:cNvSpPr txBox="1">
            <a:spLocks noGrp="1"/>
          </p:cNvSpPr>
          <p:nvPr>
            <p:ph type="sldNum" idx="12"/>
          </p:nvPr>
        </p:nvSpPr>
        <p:spPr>
          <a:xfrm>
            <a:off x="11430000" y="6356350"/>
            <a:ext cx="614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31" name="Google Shape;131;p30"/>
          <p:cNvPicPr preferRelativeResize="0"/>
          <p:nvPr/>
        </p:nvPicPr>
        <p:blipFill rotWithShape="1">
          <a:blip r:embed="rId2">
            <a:alphaModFix/>
          </a:blip>
          <a:srcRect l="35752" r="18905"/>
          <a:stretch/>
        </p:blipFill>
        <p:spPr>
          <a:xfrm>
            <a:off x="11489481" y="1208217"/>
            <a:ext cx="702519" cy="1536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de by Side – Styled 1">
  <p:cSld name="Side by Side – Styled 1">
    <p:bg>
      <p:bgPr>
        <a:gradFill>
          <a:gsLst>
            <a:gs pos="0">
              <a:schemeClr val="lt2"/>
            </a:gs>
            <a:gs pos="100000">
              <a:schemeClr val="lt1"/>
            </a:gs>
          </a:gsLst>
          <a:lin ang="5400000" scaled="0"/>
        </a:gradFill>
        <a:effectLst/>
      </p:bgPr>
    </p:bg>
    <p:spTree>
      <p:nvGrpSpPr>
        <p:cNvPr id="1" name="Shape 132"/>
        <p:cNvGrpSpPr/>
        <p:nvPr/>
      </p:nvGrpSpPr>
      <p:grpSpPr>
        <a:xfrm>
          <a:off x="0" y="0"/>
          <a:ext cx="0" cy="0"/>
          <a:chOff x="0" y="0"/>
          <a:chExt cx="0" cy="0"/>
        </a:xfrm>
      </p:grpSpPr>
      <p:sp>
        <p:nvSpPr>
          <p:cNvPr id="133" name="Google Shape;133;p31"/>
          <p:cNvSpPr/>
          <p:nvPr/>
        </p:nvSpPr>
        <p:spPr>
          <a:xfrm>
            <a:off x="820599" y="1966733"/>
            <a:ext cx="5157787" cy="4089010"/>
          </a:xfrm>
          <a:prstGeom prst="roundRect">
            <a:avLst>
              <a:gd name="adj" fmla="val 2321"/>
            </a:avLst>
          </a:prstGeom>
          <a:solidFill>
            <a:schemeClr val="dk1"/>
          </a:solidFill>
          <a:ln w="38100" cap="flat" cmpd="sng">
            <a:solidFill>
              <a:schemeClr val="lt1"/>
            </a:solidFill>
            <a:prstDash val="solid"/>
            <a:miter lim="800000"/>
            <a:headEnd type="none" w="sm" len="sm"/>
            <a:tailEnd type="none" w="sm" len="sm"/>
          </a:ln>
          <a:effectLst>
            <a:outerShdw blurRad="127000" dist="381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34" name="Google Shape;134;p31"/>
          <p:cNvSpPr/>
          <p:nvPr/>
        </p:nvSpPr>
        <p:spPr>
          <a:xfrm>
            <a:off x="6196792" y="1966733"/>
            <a:ext cx="5157787" cy="4089010"/>
          </a:xfrm>
          <a:prstGeom prst="roundRect">
            <a:avLst>
              <a:gd name="adj" fmla="val 2321"/>
            </a:avLst>
          </a:prstGeom>
          <a:solidFill>
            <a:schemeClr val="dk1"/>
          </a:solidFill>
          <a:ln w="38100" cap="flat" cmpd="sng">
            <a:solidFill>
              <a:schemeClr val="lt1"/>
            </a:solidFill>
            <a:prstDash val="solid"/>
            <a:miter lim="800000"/>
            <a:headEnd type="none" w="sm" len="sm"/>
            <a:tailEnd type="none" w="sm" len="sm"/>
          </a:ln>
          <a:effectLst>
            <a:outerShdw blurRad="127000" dist="381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35" name="Google Shape;13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36" name="Google Shape;136;p31"/>
          <p:cNvSpPr txBox="1">
            <a:spLocks noGrp="1"/>
          </p:cNvSpPr>
          <p:nvPr>
            <p:ph type="body" idx="1"/>
          </p:nvPr>
        </p:nvSpPr>
        <p:spPr>
          <a:xfrm>
            <a:off x="836612" y="1957208"/>
            <a:ext cx="5160963" cy="823912"/>
          </a:xfrm>
          <a:prstGeom prst="rect">
            <a:avLst/>
          </a:prstGeom>
          <a:noFill/>
          <a:ln>
            <a:noFill/>
          </a:ln>
        </p:spPr>
        <p:txBody>
          <a:bodyPr spcFirstLastPara="1" wrap="square" lIns="274300" tIns="45700" rIns="274300" bIns="45700" anchor="b" anchorCtr="0">
            <a:normAutofit/>
          </a:bodyPr>
          <a:lstStyle>
            <a:lvl1pPr marL="457200" lvl="0" indent="-228600" algn="l">
              <a:lnSpc>
                <a:spcPct val="90000"/>
              </a:lnSpc>
              <a:spcBef>
                <a:spcPts val="1000"/>
              </a:spcBef>
              <a:spcAft>
                <a:spcPts val="0"/>
              </a:spcAft>
              <a:buSzPts val="2400"/>
              <a:buNone/>
              <a:defRPr sz="2400" b="0" i="1">
                <a:solidFill>
                  <a:schemeClr val="lt1"/>
                </a:solidFill>
                <a:latin typeface="Constantia"/>
                <a:ea typeface="Constantia"/>
                <a:cs typeface="Constantia"/>
                <a:sym typeface="Constanti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137" name="Google Shape;137;p31"/>
          <p:cNvSpPr txBox="1">
            <a:spLocks noGrp="1"/>
          </p:cNvSpPr>
          <p:nvPr>
            <p:ph type="body" idx="2"/>
          </p:nvPr>
        </p:nvSpPr>
        <p:spPr>
          <a:xfrm>
            <a:off x="836612" y="2889848"/>
            <a:ext cx="5160963" cy="3165895"/>
          </a:xfrm>
          <a:prstGeom prst="rect">
            <a:avLst/>
          </a:prstGeom>
          <a:noFill/>
          <a:ln>
            <a:noFill/>
          </a:ln>
        </p:spPr>
        <p:txBody>
          <a:bodyPr spcFirstLastPara="1" wrap="square" lIns="274300" tIns="91425" rIns="274300" bIns="274300" anchor="t" anchorCtr="0">
            <a:normAutofit/>
          </a:bodyPr>
          <a:lstStyle>
            <a:lvl1pPr marL="457200" lvl="0" indent="-342900" algn="l">
              <a:lnSpc>
                <a:spcPct val="90000"/>
              </a:lnSpc>
              <a:spcBef>
                <a:spcPts val="1000"/>
              </a:spcBef>
              <a:spcAft>
                <a:spcPts val="0"/>
              </a:spcAft>
              <a:buClr>
                <a:schemeClr val="accent4"/>
              </a:buClr>
              <a:buSzPts val="1800"/>
              <a:buChar char="•"/>
              <a:defRPr sz="1800">
                <a:solidFill>
                  <a:schemeClr val="lt1"/>
                </a:solidFill>
              </a:defRPr>
            </a:lvl1pPr>
            <a:lvl2pPr marL="914400" lvl="1" indent="-342900" algn="l">
              <a:lnSpc>
                <a:spcPct val="90000"/>
              </a:lnSpc>
              <a:spcBef>
                <a:spcPts val="500"/>
              </a:spcBef>
              <a:spcAft>
                <a:spcPts val="0"/>
              </a:spcAft>
              <a:buClr>
                <a:schemeClr val="accent4"/>
              </a:buClr>
              <a:buSzPts val="1800"/>
              <a:buChar char="•"/>
              <a:defRPr sz="1800">
                <a:solidFill>
                  <a:schemeClr val="lt1"/>
                </a:solidFill>
              </a:defRPr>
            </a:lvl2pPr>
            <a:lvl3pPr marL="1371600" lvl="2" indent="-342900" algn="l">
              <a:lnSpc>
                <a:spcPct val="90000"/>
              </a:lnSpc>
              <a:spcBef>
                <a:spcPts val="500"/>
              </a:spcBef>
              <a:spcAft>
                <a:spcPts val="0"/>
              </a:spcAft>
              <a:buClr>
                <a:schemeClr val="accent4"/>
              </a:buClr>
              <a:buSzPts val="1800"/>
              <a:buChar char="•"/>
              <a:defRPr sz="1800">
                <a:solidFill>
                  <a:schemeClr val="lt1"/>
                </a:solidFill>
              </a:defRPr>
            </a:lvl3pPr>
            <a:lvl4pPr marL="1828800" lvl="3" indent="-342900" algn="l">
              <a:lnSpc>
                <a:spcPct val="90000"/>
              </a:lnSpc>
              <a:spcBef>
                <a:spcPts val="500"/>
              </a:spcBef>
              <a:spcAft>
                <a:spcPts val="0"/>
              </a:spcAft>
              <a:buClr>
                <a:schemeClr val="accent4"/>
              </a:buClr>
              <a:buSzPts val="1800"/>
              <a:buChar char="•"/>
              <a:defRPr sz="1800">
                <a:solidFill>
                  <a:schemeClr val="lt1"/>
                </a:solidFill>
              </a:defRPr>
            </a:lvl4pPr>
            <a:lvl5pPr marL="2286000" lvl="4" indent="-342900" algn="l">
              <a:lnSpc>
                <a:spcPct val="90000"/>
              </a:lnSpc>
              <a:spcBef>
                <a:spcPts val="500"/>
              </a:spcBef>
              <a:spcAft>
                <a:spcPts val="0"/>
              </a:spcAft>
              <a:buClr>
                <a:schemeClr val="accent4"/>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8" name="Google Shape;138;p31"/>
          <p:cNvSpPr txBox="1">
            <a:spLocks noGrp="1"/>
          </p:cNvSpPr>
          <p:nvPr>
            <p:ph type="sldNum" idx="12"/>
          </p:nvPr>
        </p:nvSpPr>
        <p:spPr>
          <a:xfrm>
            <a:off x="11430000" y="6356350"/>
            <a:ext cx="614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31"/>
          <p:cNvSpPr txBox="1">
            <a:spLocks noGrp="1"/>
          </p:cNvSpPr>
          <p:nvPr>
            <p:ph type="body" idx="3"/>
          </p:nvPr>
        </p:nvSpPr>
        <p:spPr>
          <a:xfrm>
            <a:off x="6197601" y="1957208"/>
            <a:ext cx="5160963" cy="823912"/>
          </a:xfrm>
          <a:prstGeom prst="rect">
            <a:avLst/>
          </a:prstGeom>
          <a:noFill/>
          <a:ln>
            <a:noFill/>
          </a:ln>
        </p:spPr>
        <p:txBody>
          <a:bodyPr spcFirstLastPara="1" wrap="square" lIns="274300" tIns="45700" rIns="274300" bIns="45700" anchor="b" anchorCtr="0">
            <a:normAutofit/>
          </a:bodyPr>
          <a:lstStyle>
            <a:lvl1pPr marL="457200" lvl="0" indent="-228600" algn="l">
              <a:lnSpc>
                <a:spcPct val="90000"/>
              </a:lnSpc>
              <a:spcBef>
                <a:spcPts val="1000"/>
              </a:spcBef>
              <a:spcAft>
                <a:spcPts val="0"/>
              </a:spcAft>
              <a:buSzPts val="2400"/>
              <a:buNone/>
              <a:defRPr sz="2400" b="0" i="1">
                <a:solidFill>
                  <a:schemeClr val="lt1"/>
                </a:solidFill>
                <a:latin typeface="Constantia"/>
                <a:ea typeface="Constantia"/>
                <a:cs typeface="Constantia"/>
                <a:sym typeface="Constanti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140" name="Google Shape;140;p31"/>
          <p:cNvSpPr txBox="1">
            <a:spLocks noGrp="1"/>
          </p:cNvSpPr>
          <p:nvPr>
            <p:ph type="body" idx="4"/>
          </p:nvPr>
        </p:nvSpPr>
        <p:spPr>
          <a:xfrm>
            <a:off x="6197601" y="2889848"/>
            <a:ext cx="5160963" cy="3165895"/>
          </a:xfrm>
          <a:prstGeom prst="rect">
            <a:avLst/>
          </a:prstGeom>
          <a:noFill/>
          <a:ln>
            <a:noFill/>
          </a:ln>
        </p:spPr>
        <p:txBody>
          <a:bodyPr spcFirstLastPara="1" wrap="square" lIns="274300" tIns="91425" rIns="274300" bIns="274300" anchor="t" anchorCtr="0">
            <a:normAutofit/>
          </a:bodyPr>
          <a:lstStyle>
            <a:lvl1pPr marL="457200" lvl="0" indent="-342900" algn="l">
              <a:lnSpc>
                <a:spcPct val="90000"/>
              </a:lnSpc>
              <a:spcBef>
                <a:spcPts val="1000"/>
              </a:spcBef>
              <a:spcAft>
                <a:spcPts val="0"/>
              </a:spcAft>
              <a:buClr>
                <a:schemeClr val="accent4"/>
              </a:buClr>
              <a:buSzPts val="1800"/>
              <a:buChar char="•"/>
              <a:defRPr sz="1800">
                <a:solidFill>
                  <a:schemeClr val="lt1"/>
                </a:solidFill>
              </a:defRPr>
            </a:lvl1pPr>
            <a:lvl2pPr marL="914400" lvl="1" indent="-342900" algn="l">
              <a:lnSpc>
                <a:spcPct val="90000"/>
              </a:lnSpc>
              <a:spcBef>
                <a:spcPts val="500"/>
              </a:spcBef>
              <a:spcAft>
                <a:spcPts val="0"/>
              </a:spcAft>
              <a:buClr>
                <a:schemeClr val="accent4"/>
              </a:buClr>
              <a:buSzPts val="1800"/>
              <a:buChar char="•"/>
              <a:defRPr sz="1800">
                <a:solidFill>
                  <a:schemeClr val="lt1"/>
                </a:solidFill>
              </a:defRPr>
            </a:lvl2pPr>
            <a:lvl3pPr marL="1371600" lvl="2" indent="-342900" algn="l">
              <a:lnSpc>
                <a:spcPct val="90000"/>
              </a:lnSpc>
              <a:spcBef>
                <a:spcPts val="500"/>
              </a:spcBef>
              <a:spcAft>
                <a:spcPts val="0"/>
              </a:spcAft>
              <a:buClr>
                <a:schemeClr val="accent4"/>
              </a:buClr>
              <a:buSzPts val="1800"/>
              <a:buChar char="•"/>
              <a:defRPr sz="1800">
                <a:solidFill>
                  <a:schemeClr val="lt1"/>
                </a:solidFill>
              </a:defRPr>
            </a:lvl3pPr>
            <a:lvl4pPr marL="1828800" lvl="3" indent="-342900" algn="l">
              <a:lnSpc>
                <a:spcPct val="90000"/>
              </a:lnSpc>
              <a:spcBef>
                <a:spcPts val="500"/>
              </a:spcBef>
              <a:spcAft>
                <a:spcPts val="0"/>
              </a:spcAft>
              <a:buClr>
                <a:schemeClr val="accent4"/>
              </a:buClr>
              <a:buSzPts val="1800"/>
              <a:buChar char="•"/>
              <a:defRPr sz="1800">
                <a:solidFill>
                  <a:schemeClr val="lt1"/>
                </a:solidFill>
              </a:defRPr>
            </a:lvl4pPr>
            <a:lvl5pPr marL="2286000" lvl="4" indent="-342900" algn="l">
              <a:lnSpc>
                <a:spcPct val="90000"/>
              </a:lnSpc>
              <a:spcBef>
                <a:spcPts val="500"/>
              </a:spcBef>
              <a:spcAft>
                <a:spcPts val="0"/>
              </a:spcAft>
              <a:buClr>
                <a:schemeClr val="accent4"/>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41" name="Google Shape;141;p31"/>
          <p:cNvSpPr/>
          <p:nvPr/>
        </p:nvSpPr>
        <p:spPr>
          <a:xfrm rot="1082167">
            <a:off x="11596254" y="5921017"/>
            <a:ext cx="124829" cy="12482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42" name="Google Shape;142;p31"/>
          <p:cNvSpPr/>
          <p:nvPr/>
        </p:nvSpPr>
        <p:spPr>
          <a:xfrm>
            <a:off x="11033481" y="6339478"/>
            <a:ext cx="159481" cy="137484"/>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grpSp>
        <p:nvGrpSpPr>
          <p:cNvPr id="143" name="Google Shape;143;p31"/>
          <p:cNvGrpSpPr/>
          <p:nvPr/>
        </p:nvGrpSpPr>
        <p:grpSpPr>
          <a:xfrm>
            <a:off x="11386080" y="520758"/>
            <a:ext cx="702519" cy="702519"/>
            <a:chOff x="9922831" y="520758"/>
            <a:chExt cx="702519" cy="702519"/>
          </a:xfrm>
        </p:grpSpPr>
        <p:sp>
          <p:nvSpPr>
            <p:cNvPr id="144" name="Google Shape;144;p31"/>
            <p:cNvSpPr/>
            <p:nvPr/>
          </p:nvSpPr>
          <p:spPr>
            <a:xfrm>
              <a:off x="9922831" y="520758"/>
              <a:ext cx="702519" cy="702519"/>
            </a:xfrm>
            <a:prstGeom prst="ellipse">
              <a:avLst/>
            </a:prstGeom>
            <a:no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45" name="Google Shape;145;p31"/>
            <p:cNvSpPr/>
            <p:nvPr/>
          </p:nvSpPr>
          <p:spPr>
            <a:xfrm rot="-336399">
              <a:off x="10350534" y="791771"/>
              <a:ext cx="124829" cy="12482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46" name="Google Shape;146;p31"/>
            <p:cNvSpPr/>
            <p:nvPr/>
          </p:nvSpPr>
          <p:spPr>
            <a:xfrm>
              <a:off x="10182275" y="935471"/>
              <a:ext cx="159481" cy="13748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47" name="Google Shape;147;p31"/>
            <p:cNvSpPr/>
            <p:nvPr/>
          </p:nvSpPr>
          <p:spPr>
            <a:xfrm>
              <a:off x="10117563" y="711131"/>
              <a:ext cx="129423" cy="12942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grpSp>
      <p:sp>
        <p:nvSpPr>
          <p:cNvPr id="148" name="Google Shape;148;p31"/>
          <p:cNvSpPr/>
          <p:nvPr/>
        </p:nvSpPr>
        <p:spPr>
          <a:xfrm>
            <a:off x="421852" y="803275"/>
            <a:ext cx="159481" cy="137484"/>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49" name="Google Shape;149;p31"/>
          <p:cNvSpPr/>
          <p:nvPr/>
        </p:nvSpPr>
        <p:spPr>
          <a:xfrm>
            <a:off x="195044" y="253851"/>
            <a:ext cx="129423" cy="129423"/>
          </a:xfrm>
          <a:prstGeom prst="ellipse">
            <a:avLst/>
          </a:prstGeom>
          <a:solidFill>
            <a:srgbClr val="BA92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pic>
        <p:nvPicPr>
          <p:cNvPr id="150" name="Google Shape;150;p31"/>
          <p:cNvPicPr preferRelativeResize="0"/>
          <p:nvPr/>
        </p:nvPicPr>
        <p:blipFill rotWithShape="1">
          <a:blip r:embed="rId2">
            <a:alphaModFix/>
          </a:blip>
          <a:srcRect l="35752" r="18905"/>
          <a:stretch/>
        </p:blipFill>
        <p:spPr>
          <a:xfrm>
            <a:off x="11489481" y="1208217"/>
            <a:ext cx="702519" cy="15367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ards – Simple">
  <p:cSld name="Four Cards – Simple">
    <p:bg>
      <p:bgPr>
        <a:gradFill>
          <a:gsLst>
            <a:gs pos="0">
              <a:schemeClr val="lt2"/>
            </a:gs>
            <a:gs pos="100000">
              <a:schemeClr val="lt1"/>
            </a:gs>
          </a:gsLst>
          <a:lin ang="5400000" scaled="0"/>
        </a:gradFill>
        <a:effectLst/>
      </p:bgPr>
    </p:bg>
    <p:spTree>
      <p:nvGrpSpPr>
        <p:cNvPr id="1" name="Shape 151"/>
        <p:cNvGrpSpPr/>
        <p:nvPr/>
      </p:nvGrpSpPr>
      <p:grpSpPr>
        <a:xfrm>
          <a:off x="0" y="0"/>
          <a:ext cx="0" cy="0"/>
          <a:chOff x="0" y="0"/>
          <a:chExt cx="0" cy="0"/>
        </a:xfrm>
      </p:grpSpPr>
      <p:sp>
        <p:nvSpPr>
          <p:cNvPr id="152" name="Google Shape;152;p32"/>
          <p:cNvSpPr txBox="1">
            <a:spLocks noGrp="1"/>
          </p:cNvSpPr>
          <p:nvPr>
            <p:ph type="sldNum" idx="12"/>
          </p:nvPr>
        </p:nvSpPr>
        <p:spPr>
          <a:xfrm>
            <a:off x="11430000" y="6356350"/>
            <a:ext cx="614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32"/>
          <p:cNvSpPr/>
          <p:nvPr/>
        </p:nvSpPr>
        <p:spPr>
          <a:xfrm>
            <a:off x="834371" y="2001451"/>
            <a:ext cx="2393795" cy="3788951"/>
          </a:xfrm>
          <a:prstGeom prst="roundRect">
            <a:avLst>
              <a:gd name="adj" fmla="val 3313"/>
            </a:avLst>
          </a:prstGeom>
          <a:solidFill>
            <a:schemeClr val="lt1"/>
          </a:solid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54" name="Google Shape;154;p32"/>
          <p:cNvSpPr/>
          <p:nvPr/>
        </p:nvSpPr>
        <p:spPr>
          <a:xfrm>
            <a:off x="3557659" y="2001451"/>
            <a:ext cx="2393795" cy="3788951"/>
          </a:xfrm>
          <a:prstGeom prst="roundRect">
            <a:avLst>
              <a:gd name="adj" fmla="val 3313"/>
            </a:avLst>
          </a:prstGeom>
          <a:solidFill>
            <a:schemeClr val="lt1"/>
          </a:solid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55" name="Google Shape;155;p32"/>
          <p:cNvSpPr/>
          <p:nvPr/>
        </p:nvSpPr>
        <p:spPr>
          <a:xfrm>
            <a:off x="6273514" y="2001451"/>
            <a:ext cx="2393795" cy="3788951"/>
          </a:xfrm>
          <a:prstGeom prst="roundRect">
            <a:avLst>
              <a:gd name="adj" fmla="val 3313"/>
            </a:avLst>
          </a:prstGeom>
          <a:solidFill>
            <a:schemeClr val="lt1"/>
          </a:solid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56" name="Google Shape;156;p32"/>
          <p:cNvSpPr/>
          <p:nvPr/>
        </p:nvSpPr>
        <p:spPr>
          <a:xfrm>
            <a:off x="8961391" y="2001451"/>
            <a:ext cx="2393795" cy="3788951"/>
          </a:xfrm>
          <a:prstGeom prst="roundRect">
            <a:avLst>
              <a:gd name="adj" fmla="val 3313"/>
            </a:avLst>
          </a:prstGeom>
          <a:solidFill>
            <a:schemeClr val="lt1"/>
          </a:solid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57" name="Google Shape;15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58" name="Google Shape;158;p32"/>
          <p:cNvSpPr txBox="1">
            <a:spLocks noGrp="1"/>
          </p:cNvSpPr>
          <p:nvPr>
            <p:ph type="body" idx="1"/>
          </p:nvPr>
        </p:nvSpPr>
        <p:spPr>
          <a:xfrm>
            <a:off x="834371" y="2001451"/>
            <a:ext cx="2393795" cy="823912"/>
          </a:xfrm>
          <a:prstGeom prst="rect">
            <a:avLst/>
          </a:prstGeom>
          <a:noFill/>
          <a:ln>
            <a:noFill/>
          </a:ln>
        </p:spPr>
        <p:txBody>
          <a:bodyPr spcFirstLastPara="1" wrap="square" lIns="137150" tIns="45700" rIns="137150" bIns="45700" anchor="b" anchorCtr="0">
            <a:normAutofit/>
          </a:bodyPr>
          <a:lstStyle>
            <a:lvl1pPr marL="457200" lvl="0" indent="-228600" algn="l">
              <a:lnSpc>
                <a:spcPct val="90000"/>
              </a:lnSpc>
              <a:spcBef>
                <a:spcPts val="1000"/>
              </a:spcBef>
              <a:spcAft>
                <a:spcPts val="0"/>
              </a:spcAft>
              <a:buSzPts val="1800"/>
              <a:buNone/>
              <a:defRPr sz="1800" b="0" i="1">
                <a:solidFill>
                  <a:schemeClr val="dk1"/>
                </a:solidFill>
                <a:latin typeface="Constantia"/>
                <a:ea typeface="Constantia"/>
                <a:cs typeface="Constantia"/>
                <a:sym typeface="Constanti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159" name="Google Shape;159;p32"/>
          <p:cNvSpPr txBox="1">
            <a:spLocks noGrp="1"/>
          </p:cNvSpPr>
          <p:nvPr>
            <p:ph type="body" idx="2"/>
          </p:nvPr>
        </p:nvSpPr>
        <p:spPr>
          <a:xfrm>
            <a:off x="3560021" y="2001451"/>
            <a:ext cx="2391434" cy="823912"/>
          </a:xfrm>
          <a:prstGeom prst="rect">
            <a:avLst/>
          </a:prstGeom>
          <a:noFill/>
          <a:ln>
            <a:noFill/>
          </a:ln>
        </p:spPr>
        <p:txBody>
          <a:bodyPr spcFirstLastPara="1" wrap="square" lIns="137150" tIns="45700" rIns="137150" bIns="45700" anchor="b" anchorCtr="0">
            <a:normAutofit/>
          </a:bodyPr>
          <a:lstStyle>
            <a:lvl1pPr marL="457200" lvl="0" indent="-228600" algn="l">
              <a:lnSpc>
                <a:spcPct val="90000"/>
              </a:lnSpc>
              <a:spcBef>
                <a:spcPts val="1000"/>
              </a:spcBef>
              <a:spcAft>
                <a:spcPts val="0"/>
              </a:spcAft>
              <a:buSzPts val="1800"/>
              <a:buNone/>
              <a:defRPr sz="1800" b="0" i="1">
                <a:solidFill>
                  <a:schemeClr val="dk1"/>
                </a:solidFill>
                <a:latin typeface="Constantia"/>
                <a:ea typeface="Constantia"/>
                <a:cs typeface="Constantia"/>
                <a:sym typeface="Constanti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160" name="Google Shape;160;p32"/>
          <p:cNvSpPr txBox="1">
            <a:spLocks noGrp="1"/>
          </p:cNvSpPr>
          <p:nvPr>
            <p:ph type="body" idx="3"/>
          </p:nvPr>
        </p:nvSpPr>
        <p:spPr>
          <a:xfrm>
            <a:off x="6273513" y="2001451"/>
            <a:ext cx="2391434" cy="823912"/>
          </a:xfrm>
          <a:prstGeom prst="rect">
            <a:avLst/>
          </a:prstGeom>
          <a:noFill/>
          <a:ln>
            <a:noFill/>
          </a:ln>
        </p:spPr>
        <p:txBody>
          <a:bodyPr spcFirstLastPara="1" wrap="square" lIns="137150" tIns="45700" rIns="137150" bIns="45700" anchor="b" anchorCtr="0">
            <a:normAutofit/>
          </a:bodyPr>
          <a:lstStyle>
            <a:lvl1pPr marL="457200" lvl="0" indent="-228600" algn="l">
              <a:lnSpc>
                <a:spcPct val="90000"/>
              </a:lnSpc>
              <a:spcBef>
                <a:spcPts val="1000"/>
              </a:spcBef>
              <a:spcAft>
                <a:spcPts val="0"/>
              </a:spcAft>
              <a:buSzPts val="1800"/>
              <a:buNone/>
              <a:defRPr sz="1800" b="0" i="1">
                <a:solidFill>
                  <a:schemeClr val="dk1"/>
                </a:solidFill>
                <a:latin typeface="Constantia"/>
                <a:ea typeface="Constantia"/>
                <a:cs typeface="Constantia"/>
                <a:sym typeface="Constanti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161" name="Google Shape;161;p32"/>
          <p:cNvSpPr txBox="1">
            <a:spLocks noGrp="1"/>
          </p:cNvSpPr>
          <p:nvPr>
            <p:ph type="body" idx="4"/>
          </p:nvPr>
        </p:nvSpPr>
        <p:spPr>
          <a:xfrm>
            <a:off x="8958948" y="2001451"/>
            <a:ext cx="2391434" cy="823912"/>
          </a:xfrm>
          <a:prstGeom prst="rect">
            <a:avLst/>
          </a:prstGeom>
          <a:noFill/>
          <a:ln>
            <a:noFill/>
          </a:ln>
        </p:spPr>
        <p:txBody>
          <a:bodyPr spcFirstLastPara="1" wrap="square" lIns="137150" tIns="45700" rIns="137150" bIns="45700" anchor="b" anchorCtr="0">
            <a:normAutofit/>
          </a:bodyPr>
          <a:lstStyle>
            <a:lvl1pPr marL="457200" lvl="0" indent="-228600" algn="l">
              <a:lnSpc>
                <a:spcPct val="90000"/>
              </a:lnSpc>
              <a:spcBef>
                <a:spcPts val="1000"/>
              </a:spcBef>
              <a:spcAft>
                <a:spcPts val="0"/>
              </a:spcAft>
              <a:buSzPts val="1800"/>
              <a:buNone/>
              <a:defRPr sz="1800" b="0" i="1">
                <a:solidFill>
                  <a:schemeClr val="dk1"/>
                </a:solidFill>
                <a:latin typeface="Constantia"/>
                <a:ea typeface="Constantia"/>
                <a:cs typeface="Constantia"/>
                <a:sym typeface="Constanti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162" name="Google Shape;162;p32"/>
          <p:cNvSpPr txBox="1">
            <a:spLocks noGrp="1"/>
          </p:cNvSpPr>
          <p:nvPr>
            <p:ph type="body" idx="5"/>
          </p:nvPr>
        </p:nvSpPr>
        <p:spPr>
          <a:xfrm>
            <a:off x="834118" y="2988582"/>
            <a:ext cx="2393950" cy="2801938"/>
          </a:xfrm>
          <a:prstGeom prst="rect">
            <a:avLst/>
          </a:prstGeom>
          <a:noFill/>
          <a:ln>
            <a:noFill/>
          </a:ln>
        </p:spPr>
        <p:txBody>
          <a:bodyPr spcFirstLastPara="1" wrap="square" lIns="137150" tIns="91425" rIns="137150" bIns="45700" anchor="t" anchorCtr="0">
            <a:normAutofit/>
          </a:bodyPr>
          <a:lstStyle>
            <a:lvl1pPr marL="457200" lvl="0" indent="-228600" algn="l">
              <a:lnSpc>
                <a:spcPct val="12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600"/>
              <a:buNone/>
              <a:defRPr sz="1600"/>
            </a:lvl2pPr>
            <a:lvl3pPr marL="1371600" lvl="2" indent="-228600" algn="l">
              <a:lnSpc>
                <a:spcPct val="90000"/>
              </a:lnSpc>
              <a:spcBef>
                <a:spcPts val="500"/>
              </a:spcBef>
              <a:spcAft>
                <a:spcPts val="0"/>
              </a:spcAft>
              <a:buSzPts val="1600"/>
              <a:buNone/>
              <a:defRPr sz="16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3" name="Google Shape;163;p32"/>
          <p:cNvSpPr txBox="1">
            <a:spLocks noGrp="1"/>
          </p:cNvSpPr>
          <p:nvPr>
            <p:ph type="body" idx="6"/>
          </p:nvPr>
        </p:nvSpPr>
        <p:spPr>
          <a:xfrm>
            <a:off x="3557607" y="2988582"/>
            <a:ext cx="2393950" cy="2801938"/>
          </a:xfrm>
          <a:prstGeom prst="rect">
            <a:avLst/>
          </a:prstGeom>
          <a:noFill/>
          <a:ln>
            <a:noFill/>
          </a:ln>
        </p:spPr>
        <p:txBody>
          <a:bodyPr spcFirstLastPara="1" wrap="square" lIns="137150" tIns="91425" rIns="137150" bIns="45700" anchor="t" anchorCtr="0">
            <a:normAutofit/>
          </a:bodyPr>
          <a:lstStyle>
            <a:lvl1pPr marL="457200" lvl="0" indent="-228600" algn="l">
              <a:lnSpc>
                <a:spcPct val="12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600"/>
              <a:buNone/>
              <a:defRPr sz="1600"/>
            </a:lvl2pPr>
            <a:lvl3pPr marL="1371600" lvl="2" indent="-228600" algn="l">
              <a:lnSpc>
                <a:spcPct val="90000"/>
              </a:lnSpc>
              <a:spcBef>
                <a:spcPts val="500"/>
              </a:spcBef>
              <a:spcAft>
                <a:spcPts val="0"/>
              </a:spcAft>
              <a:buSzPts val="1600"/>
              <a:buNone/>
              <a:defRPr sz="16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4" name="Google Shape;164;p32"/>
          <p:cNvSpPr txBox="1">
            <a:spLocks noGrp="1"/>
          </p:cNvSpPr>
          <p:nvPr>
            <p:ph type="body" idx="7"/>
          </p:nvPr>
        </p:nvSpPr>
        <p:spPr>
          <a:xfrm>
            <a:off x="6268740" y="2988582"/>
            <a:ext cx="2393950" cy="2801938"/>
          </a:xfrm>
          <a:prstGeom prst="rect">
            <a:avLst/>
          </a:prstGeom>
          <a:noFill/>
          <a:ln>
            <a:noFill/>
          </a:ln>
        </p:spPr>
        <p:txBody>
          <a:bodyPr spcFirstLastPara="1" wrap="square" lIns="137150" tIns="91425" rIns="137150" bIns="45700" anchor="t" anchorCtr="0">
            <a:normAutofit/>
          </a:bodyPr>
          <a:lstStyle>
            <a:lvl1pPr marL="457200" lvl="0" indent="-228600" algn="l">
              <a:lnSpc>
                <a:spcPct val="12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600"/>
              <a:buNone/>
              <a:defRPr sz="1600"/>
            </a:lvl2pPr>
            <a:lvl3pPr marL="1371600" lvl="2" indent="-228600" algn="l">
              <a:lnSpc>
                <a:spcPct val="90000"/>
              </a:lnSpc>
              <a:spcBef>
                <a:spcPts val="500"/>
              </a:spcBef>
              <a:spcAft>
                <a:spcPts val="0"/>
              </a:spcAft>
              <a:buSzPts val="1600"/>
              <a:buNone/>
              <a:defRPr sz="16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5" name="Google Shape;165;p32"/>
          <p:cNvSpPr txBox="1">
            <a:spLocks noGrp="1"/>
          </p:cNvSpPr>
          <p:nvPr>
            <p:ph type="body" idx="8"/>
          </p:nvPr>
        </p:nvSpPr>
        <p:spPr>
          <a:xfrm>
            <a:off x="8963679" y="2988582"/>
            <a:ext cx="2393950" cy="2801938"/>
          </a:xfrm>
          <a:prstGeom prst="rect">
            <a:avLst/>
          </a:prstGeom>
          <a:noFill/>
          <a:ln>
            <a:noFill/>
          </a:ln>
        </p:spPr>
        <p:txBody>
          <a:bodyPr spcFirstLastPara="1" wrap="square" lIns="137150" tIns="91425" rIns="137150" bIns="45700" anchor="t" anchorCtr="0">
            <a:normAutofit/>
          </a:bodyPr>
          <a:lstStyle>
            <a:lvl1pPr marL="457200" lvl="0" indent="-228600" algn="l">
              <a:lnSpc>
                <a:spcPct val="120000"/>
              </a:lnSpc>
              <a:spcBef>
                <a:spcPts val="1000"/>
              </a:spcBef>
              <a:spcAft>
                <a:spcPts val="0"/>
              </a:spcAft>
              <a:buSzPts val="1600"/>
              <a:buNone/>
              <a:defRPr sz="1600">
                <a:solidFill>
                  <a:schemeClr val="dk1"/>
                </a:solidFill>
              </a:defRPr>
            </a:lvl1pPr>
            <a:lvl2pPr marL="914400" lvl="1" indent="-228600" algn="l">
              <a:lnSpc>
                <a:spcPct val="90000"/>
              </a:lnSpc>
              <a:spcBef>
                <a:spcPts val="500"/>
              </a:spcBef>
              <a:spcAft>
                <a:spcPts val="0"/>
              </a:spcAft>
              <a:buSzPts val="1600"/>
              <a:buNone/>
              <a:defRPr sz="1600"/>
            </a:lvl2pPr>
            <a:lvl3pPr marL="1371600" lvl="2" indent="-228600" algn="l">
              <a:lnSpc>
                <a:spcPct val="90000"/>
              </a:lnSpc>
              <a:spcBef>
                <a:spcPts val="500"/>
              </a:spcBef>
              <a:spcAft>
                <a:spcPts val="0"/>
              </a:spcAft>
              <a:buSzPts val="1600"/>
              <a:buNone/>
              <a:defRPr sz="16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de by Side – Hand Text">
  <p:cSld name="Side by Side – Hand Text">
    <p:bg>
      <p:bgPr>
        <a:gradFill>
          <a:gsLst>
            <a:gs pos="0">
              <a:schemeClr val="lt2"/>
            </a:gs>
            <a:gs pos="100000">
              <a:schemeClr val="lt1"/>
            </a:gs>
          </a:gsLst>
          <a:lin ang="5400000" scaled="0"/>
        </a:gradFill>
        <a:effectLst/>
      </p:bgPr>
    </p:bg>
    <p:spTree>
      <p:nvGrpSpPr>
        <p:cNvPr id="1" name="Shape 166"/>
        <p:cNvGrpSpPr/>
        <p:nvPr/>
      </p:nvGrpSpPr>
      <p:grpSpPr>
        <a:xfrm>
          <a:off x="0" y="0"/>
          <a:ext cx="0" cy="0"/>
          <a:chOff x="0" y="0"/>
          <a:chExt cx="0" cy="0"/>
        </a:xfrm>
      </p:grpSpPr>
      <p:sp>
        <p:nvSpPr>
          <p:cNvPr id="167" name="Google Shape;167;p33"/>
          <p:cNvSpPr txBox="1">
            <a:spLocks noGrp="1"/>
          </p:cNvSpPr>
          <p:nvPr>
            <p:ph type="body" idx="1"/>
          </p:nvPr>
        </p:nvSpPr>
        <p:spPr>
          <a:xfrm>
            <a:off x="6776581" y="0"/>
            <a:ext cx="5415418" cy="6858000"/>
          </a:xfrm>
          <a:prstGeom prst="rect">
            <a:avLst/>
          </a:prstGeom>
          <a:noFill/>
          <a:ln>
            <a:noFill/>
          </a:ln>
        </p:spPr>
        <p:txBody>
          <a:bodyPr spcFirstLastPara="1" wrap="square" lIns="274300" tIns="274300" rIns="274300" bIns="274300" anchor="t" anchorCtr="0">
            <a:normAutofit/>
          </a:bodyPr>
          <a:lstStyle>
            <a:lvl1pPr marL="457200" lvl="0" indent="-228600" algn="ctr">
              <a:lnSpc>
                <a:spcPct val="90000"/>
              </a:lnSpc>
              <a:spcBef>
                <a:spcPts val="1000"/>
              </a:spcBef>
              <a:spcAft>
                <a:spcPts val="0"/>
              </a:spcAft>
              <a:buSzPts val="20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8" name="Google Shape;168;p33"/>
          <p:cNvSpPr/>
          <p:nvPr/>
        </p:nvSpPr>
        <p:spPr>
          <a:xfrm>
            <a:off x="787803" y="742520"/>
            <a:ext cx="5157787" cy="4980680"/>
          </a:xfrm>
          <a:prstGeom prst="roundRect">
            <a:avLst>
              <a:gd name="adj" fmla="val 2321"/>
            </a:avLst>
          </a:prstGeom>
          <a:solidFill>
            <a:schemeClr val="dk1"/>
          </a:solidFill>
          <a:ln w="38100" cap="flat" cmpd="sng">
            <a:solidFill>
              <a:schemeClr val="lt1"/>
            </a:solidFill>
            <a:prstDash val="solid"/>
            <a:miter lim="800000"/>
            <a:headEnd type="none" w="sm" len="sm"/>
            <a:tailEnd type="none" w="sm" len="sm"/>
          </a:ln>
          <a:effectLst>
            <a:outerShdw blurRad="127000" dist="381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69" name="Google Shape;169;p33"/>
          <p:cNvSpPr txBox="1">
            <a:spLocks noGrp="1"/>
          </p:cNvSpPr>
          <p:nvPr>
            <p:ph type="sldNum" idx="12"/>
          </p:nvPr>
        </p:nvSpPr>
        <p:spPr>
          <a:xfrm>
            <a:off x="11430000" y="6356350"/>
            <a:ext cx="614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70" name="Google Shape;170;p33"/>
          <p:cNvPicPr preferRelativeResize="0"/>
          <p:nvPr/>
        </p:nvPicPr>
        <p:blipFill rotWithShape="1">
          <a:blip r:embed="rId2">
            <a:alphaModFix/>
          </a:blip>
          <a:srcRect l="-15587" r="-6412" b="40373"/>
          <a:stretch/>
        </p:blipFill>
        <p:spPr>
          <a:xfrm flipH="1">
            <a:off x="2593575" y="4902880"/>
            <a:ext cx="1546242" cy="1955120"/>
          </a:xfrm>
          <a:prstGeom prst="rect">
            <a:avLst/>
          </a:prstGeom>
          <a:noFill/>
          <a:ln>
            <a:noFill/>
          </a:ln>
        </p:spPr>
      </p:pic>
      <p:sp>
        <p:nvSpPr>
          <p:cNvPr id="171" name="Google Shape;171;p33"/>
          <p:cNvSpPr txBox="1">
            <a:spLocks noGrp="1"/>
          </p:cNvSpPr>
          <p:nvPr>
            <p:ph type="body" idx="2"/>
          </p:nvPr>
        </p:nvSpPr>
        <p:spPr>
          <a:xfrm>
            <a:off x="803816" y="742519"/>
            <a:ext cx="5160963" cy="865562"/>
          </a:xfrm>
          <a:prstGeom prst="rect">
            <a:avLst/>
          </a:prstGeom>
          <a:noFill/>
          <a:ln>
            <a:noFill/>
          </a:ln>
        </p:spPr>
        <p:txBody>
          <a:bodyPr spcFirstLastPara="1" wrap="square" lIns="274300" tIns="45700" rIns="274300" bIns="45700" anchor="b" anchorCtr="0">
            <a:normAutofit/>
          </a:bodyPr>
          <a:lstStyle>
            <a:lvl1pPr marL="457200" lvl="0" indent="-228600" algn="l">
              <a:lnSpc>
                <a:spcPct val="90000"/>
              </a:lnSpc>
              <a:spcBef>
                <a:spcPts val="1000"/>
              </a:spcBef>
              <a:spcAft>
                <a:spcPts val="0"/>
              </a:spcAft>
              <a:buSzPts val="2400"/>
              <a:buNone/>
              <a:defRPr sz="2400" b="0" i="1">
                <a:solidFill>
                  <a:schemeClr val="lt1"/>
                </a:solidFill>
                <a:latin typeface="Constantia"/>
                <a:ea typeface="Constantia"/>
                <a:cs typeface="Constantia"/>
                <a:sym typeface="Constanti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172" name="Google Shape;172;p33"/>
          <p:cNvSpPr txBox="1">
            <a:spLocks noGrp="1"/>
          </p:cNvSpPr>
          <p:nvPr>
            <p:ph type="body" idx="3"/>
          </p:nvPr>
        </p:nvSpPr>
        <p:spPr>
          <a:xfrm>
            <a:off x="803275" y="1803400"/>
            <a:ext cx="5141913" cy="2987675"/>
          </a:xfrm>
          <a:prstGeom prst="rect">
            <a:avLst/>
          </a:prstGeom>
          <a:noFill/>
          <a:ln>
            <a:noFill/>
          </a:ln>
        </p:spPr>
        <p:txBody>
          <a:bodyPr spcFirstLastPara="1" wrap="square" lIns="274300" tIns="45700" rIns="274300" bIns="45700" anchor="t" anchorCtr="0">
            <a:normAutofit/>
          </a:bodyPr>
          <a:lstStyle>
            <a:lvl1pPr marL="457200" lvl="0" indent="-355600" algn="l">
              <a:lnSpc>
                <a:spcPct val="90000"/>
              </a:lnSpc>
              <a:spcBef>
                <a:spcPts val="1000"/>
              </a:spcBef>
              <a:spcAft>
                <a:spcPts val="0"/>
              </a:spcAft>
              <a:buClr>
                <a:schemeClr val="accent4"/>
              </a:buClr>
              <a:buSzPts val="2000"/>
              <a:buChar char="•"/>
              <a:defRPr>
                <a:solidFill>
                  <a:schemeClr val="lt1"/>
                </a:solidFill>
              </a:defRPr>
            </a:lvl1pPr>
            <a:lvl2pPr marL="914400" lvl="1" indent="-355600" algn="l">
              <a:lnSpc>
                <a:spcPct val="90000"/>
              </a:lnSpc>
              <a:spcBef>
                <a:spcPts val="500"/>
              </a:spcBef>
              <a:spcAft>
                <a:spcPts val="0"/>
              </a:spcAft>
              <a:buClr>
                <a:schemeClr val="accent4"/>
              </a:buClr>
              <a:buSzPts val="2000"/>
              <a:buChar char="•"/>
              <a:defRPr>
                <a:solidFill>
                  <a:schemeClr val="lt1"/>
                </a:solidFill>
              </a:defRPr>
            </a:lvl2pPr>
            <a:lvl3pPr marL="1371600" lvl="2" indent="-355600" algn="l">
              <a:lnSpc>
                <a:spcPct val="90000"/>
              </a:lnSpc>
              <a:spcBef>
                <a:spcPts val="500"/>
              </a:spcBef>
              <a:spcAft>
                <a:spcPts val="0"/>
              </a:spcAft>
              <a:buClr>
                <a:schemeClr val="accent4"/>
              </a:buClr>
              <a:buSzPts val="2000"/>
              <a:buChar char="•"/>
              <a:defRPr>
                <a:solidFill>
                  <a:schemeClr val="lt1"/>
                </a:solidFill>
              </a:defRPr>
            </a:lvl3pPr>
            <a:lvl4pPr marL="1828800" lvl="3" indent="-355600" algn="l">
              <a:lnSpc>
                <a:spcPct val="90000"/>
              </a:lnSpc>
              <a:spcBef>
                <a:spcPts val="500"/>
              </a:spcBef>
              <a:spcAft>
                <a:spcPts val="0"/>
              </a:spcAft>
              <a:buClr>
                <a:schemeClr val="accent4"/>
              </a:buClr>
              <a:buSzPts val="2000"/>
              <a:buChar char="•"/>
              <a:defRPr>
                <a:solidFill>
                  <a:schemeClr val="lt1"/>
                </a:solidFill>
              </a:defRPr>
            </a:lvl4pPr>
            <a:lvl5pPr marL="2286000" lvl="4" indent="-355600" algn="l">
              <a:lnSpc>
                <a:spcPct val="90000"/>
              </a:lnSpc>
              <a:spcBef>
                <a:spcPts val="500"/>
              </a:spcBef>
              <a:spcAft>
                <a:spcPts val="0"/>
              </a:spcAft>
              <a:buClr>
                <a:schemeClr val="accent4"/>
              </a:buClr>
              <a:buSzPts val="2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noramic Image and Content">
  <p:cSld name="Panoramic Image and Content">
    <p:bg>
      <p:bgPr>
        <a:gradFill>
          <a:gsLst>
            <a:gs pos="0">
              <a:schemeClr val="lt2"/>
            </a:gs>
            <a:gs pos="100000">
              <a:schemeClr val="lt1"/>
            </a:gs>
          </a:gsLst>
          <a:lin ang="5400000" scaled="0"/>
        </a:gradFill>
        <a:effectLst/>
      </p:bgPr>
    </p:bg>
    <p:spTree>
      <p:nvGrpSpPr>
        <p:cNvPr id="1" name="Shape 173"/>
        <p:cNvGrpSpPr/>
        <p:nvPr/>
      </p:nvGrpSpPr>
      <p:grpSpPr>
        <a:xfrm>
          <a:off x="0" y="0"/>
          <a:ext cx="0" cy="0"/>
          <a:chOff x="0" y="0"/>
          <a:chExt cx="0" cy="0"/>
        </a:xfrm>
      </p:grpSpPr>
      <p:sp>
        <p:nvSpPr>
          <p:cNvPr id="174" name="Google Shape;174;p34"/>
          <p:cNvSpPr txBox="1">
            <a:spLocks noGrp="1"/>
          </p:cNvSpPr>
          <p:nvPr>
            <p:ph type="sldNum" idx="12"/>
          </p:nvPr>
        </p:nvSpPr>
        <p:spPr>
          <a:xfrm>
            <a:off x="11430000" y="6356350"/>
            <a:ext cx="6146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34"/>
          <p:cNvSpPr txBox="1">
            <a:spLocks noGrp="1"/>
          </p:cNvSpPr>
          <p:nvPr>
            <p:ph type="title"/>
          </p:nvPr>
        </p:nvSpPr>
        <p:spPr>
          <a:xfrm>
            <a:off x="838200" y="595613"/>
            <a:ext cx="10515600" cy="8645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76" name="Google Shape;176;p34"/>
          <p:cNvSpPr txBox="1">
            <a:spLocks noGrp="1"/>
          </p:cNvSpPr>
          <p:nvPr>
            <p:ph type="body" idx="1"/>
          </p:nvPr>
        </p:nvSpPr>
        <p:spPr>
          <a:xfrm>
            <a:off x="838200" y="4009946"/>
            <a:ext cx="5257800" cy="1928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77" name="Google Shape;177;p34"/>
          <p:cNvSpPr txBox="1">
            <a:spLocks noGrp="1"/>
          </p:cNvSpPr>
          <p:nvPr>
            <p:ph type="body" idx="2"/>
          </p:nvPr>
        </p:nvSpPr>
        <p:spPr>
          <a:xfrm>
            <a:off x="6345349" y="4009946"/>
            <a:ext cx="5257799" cy="1928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78" name="Google Shape;178;p34"/>
          <p:cNvSpPr>
            <a:spLocks noGrp="1"/>
          </p:cNvSpPr>
          <p:nvPr>
            <p:ph type="pic" idx="3"/>
          </p:nvPr>
        </p:nvSpPr>
        <p:spPr>
          <a:xfrm>
            <a:off x="787803" y="1771268"/>
            <a:ext cx="10801587" cy="1927608"/>
          </a:xfrm>
          <a:prstGeom prst="rect">
            <a:avLst/>
          </a:prstGeom>
          <a:solidFill>
            <a:schemeClr val="accent4"/>
          </a:solidFill>
          <a:ln w="38100" cap="flat" cmpd="sng">
            <a:solidFill>
              <a:schemeClr val="lt1"/>
            </a:solidFill>
            <a:prstDash val="solid"/>
            <a:round/>
            <a:headEnd type="none" w="sm" len="sm"/>
            <a:tailEnd type="none" w="sm" len="sm"/>
          </a:ln>
          <a:effectLst>
            <a:outerShdw blurRad="127000" dist="38100" dir="5400000" algn="t" rotWithShape="0">
              <a:srgbClr val="000000">
                <a:alpha val="14509"/>
              </a:srgbClr>
            </a:outerShdw>
          </a:effectLst>
        </p:spPr>
      </p:sp>
      <p:pic>
        <p:nvPicPr>
          <p:cNvPr id="179" name="Google Shape;179;p34"/>
          <p:cNvPicPr preferRelativeResize="0"/>
          <p:nvPr/>
        </p:nvPicPr>
        <p:blipFill rotWithShape="1">
          <a:blip r:embed="rId2">
            <a:alphaModFix/>
          </a:blip>
          <a:srcRect t="14100" r="34864"/>
          <a:stretch/>
        </p:blipFill>
        <p:spPr>
          <a:xfrm>
            <a:off x="9354581" y="-1"/>
            <a:ext cx="2837419" cy="26509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lt1"/>
            </a:gs>
          </a:gsLst>
          <a:lin ang="5400000" scaled="0"/>
        </a:gra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nstantia"/>
              <a:buNone/>
              <a:defRPr sz="4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accent1"/>
              </a:buClr>
              <a:buSzPts val="2000"/>
              <a:buFont typeface="Arial"/>
              <a:buChar char="•"/>
              <a:defRPr sz="2000" b="0" i="0" u="none" strike="noStrike" cap="none">
                <a:solidFill>
                  <a:schemeClr val="dk1"/>
                </a:solidFill>
                <a:latin typeface="Libre Franklin"/>
                <a:ea typeface="Libre Franklin"/>
                <a:cs typeface="Libre Franklin"/>
                <a:sym typeface="Libre Franklin"/>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1"/>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14"/>
          <p:cNvSpPr txBox="1">
            <a:spLocks noGrp="1"/>
          </p:cNvSpPr>
          <p:nvPr>
            <p:ph type="sldNum" idx="12"/>
          </p:nvPr>
        </p:nvSpPr>
        <p:spPr>
          <a:xfrm>
            <a:off x="11430000" y="6356350"/>
            <a:ext cx="61468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4" title="Evans Logo – Full Color.png"/>
          <p:cNvPicPr preferRelativeResize="0"/>
          <p:nvPr/>
        </p:nvPicPr>
        <p:blipFill rotWithShape="1">
          <a:blip r:embed="rId14">
            <a:alphaModFix/>
          </a:blip>
          <a:srcRect t="1256" b="1257"/>
          <a:stretch/>
        </p:blipFill>
        <p:spPr>
          <a:xfrm>
            <a:off x="219976" y="6356350"/>
            <a:ext cx="1561175" cy="347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
          <p:cNvSpPr txBox="1">
            <a:spLocks noGrp="1"/>
          </p:cNvSpPr>
          <p:nvPr>
            <p:ph type="ctrTitle"/>
          </p:nvPr>
        </p:nvSpPr>
        <p:spPr>
          <a:xfrm>
            <a:off x="513569" y="1122363"/>
            <a:ext cx="6613742"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500"/>
              <a:buFont typeface="Constantia"/>
              <a:buNone/>
            </a:pPr>
            <a:r>
              <a:rPr lang="en-US" i="1" dirty="0"/>
              <a:t>Mission Model Canvas for Federal Organizations</a:t>
            </a:r>
            <a:endParaRPr dirty="0"/>
          </a:p>
        </p:txBody>
      </p:sp>
      <p:sp>
        <p:nvSpPr>
          <p:cNvPr id="569" name="Google Shape;569;p1"/>
          <p:cNvSpPr txBox="1">
            <a:spLocks noGrp="1"/>
          </p:cNvSpPr>
          <p:nvPr>
            <p:ph type="subTitle" idx="1"/>
          </p:nvPr>
        </p:nvSpPr>
        <p:spPr>
          <a:xfrm>
            <a:off x="513569" y="3602038"/>
            <a:ext cx="6613742"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dirty="0"/>
              <a:t>A modified Business Model Canvas to help federal leaders clarify strategy and enable coordinated action.</a:t>
            </a:r>
            <a:endParaRPr dirty="0"/>
          </a:p>
        </p:txBody>
      </p:sp>
      <p:sp>
        <p:nvSpPr>
          <p:cNvPr id="570" name="Google Shape;570;p1"/>
          <p:cNvSpPr txBox="1">
            <a:spLocks noGrp="1"/>
          </p:cNvSpPr>
          <p:nvPr>
            <p:ph type="sldNum" idx="12"/>
          </p:nvPr>
        </p:nvSpPr>
        <p:spPr>
          <a:xfrm>
            <a:off x="11430000" y="6356350"/>
            <a:ext cx="61468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571" name="Google Shape;571;p1"/>
          <p:cNvSpPr txBox="1"/>
          <p:nvPr/>
        </p:nvSpPr>
        <p:spPr>
          <a:xfrm>
            <a:off x="513569" y="4808574"/>
            <a:ext cx="609771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1" dirty="0">
                <a:solidFill>
                  <a:schemeClr val="accent5"/>
                </a:solidFill>
                <a:latin typeface="Constantia"/>
                <a:sym typeface="Constantia"/>
              </a:rPr>
              <a:t>April 2025</a:t>
            </a:r>
          </a:p>
          <a:p>
            <a:pPr marL="0" marR="0" lvl="0" indent="0" algn="l" rtl="0">
              <a:lnSpc>
                <a:spcPct val="100000"/>
              </a:lnSpc>
              <a:spcBef>
                <a:spcPts val="0"/>
              </a:spcBef>
              <a:spcAft>
                <a:spcPts val="0"/>
              </a:spcAft>
              <a:buClr>
                <a:srgbClr val="000000"/>
              </a:buClr>
              <a:buSzPts val="1800"/>
              <a:buFont typeface="Arial"/>
              <a:buNone/>
            </a:pPr>
            <a:r>
              <a:rPr lang="en-US" sz="1800" i="1" dirty="0">
                <a:solidFill>
                  <a:schemeClr val="accent5"/>
                </a:solidFill>
                <a:latin typeface="Constantia"/>
                <a:sym typeface="Constantia"/>
              </a:rPr>
              <a:t>Created by: Brit Nanna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0A75F-ABF5-BD74-D95F-3DB0D328A695}"/>
              </a:ext>
            </a:extLst>
          </p:cNvPr>
          <p:cNvSpPr>
            <a:spLocks noGrp="1"/>
          </p:cNvSpPr>
          <p:nvPr>
            <p:ph type="title"/>
          </p:nvPr>
        </p:nvSpPr>
        <p:spPr/>
        <p:txBody>
          <a:bodyPr/>
          <a:lstStyle/>
          <a:p>
            <a:r>
              <a:rPr lang="en-US" dirty="0"/>
              <a:t>Thanks for Downloading!</a:t>
            </a:r>
          </a:p>
        </p:txBody>
      </p:sp>
      <p:sp>
        <p:nvSpPr>
          <p:cNvPr id="6" name="Text Placeholder 5">
            <a:extLst>
              <a:ext uri="{FF2B5EF4-FFF2-40B4-BE49-F238E27FC236}">
                <a16:creationId xmlns:a16="http://schemas.microsoft.com/office/drawing/2014/main" id="{495074B9-F985-F7D8-A879-B7AC01360500}"/>
              </a:ext>
            </a:extLst>
          </p:cNvPr>
          <p:cNvSpPr>
            <a:spLocks noGrp="1"/>
          </p:cNvSpPr>
          <p:nvPr>
            <p:ph type="body" idx="1"/>
          </p:nvPr>
        </p:nvSpPr>
        <p:spPr/>
        <p:txBody>
          <a:bodyPr/>
          <a:lstStyle/>
          <a:p>
            <a:pPr marL="114300" indent="0">
              <a:buNone/>
            </a:pPr>
            <a:r>
              <a:rPr lang="en-US" dirty="0"/>
              <a:t>This adapted Mission Model Canvas (MMC) is designed to assist federal agencies in evaluating and enhancing their operational frameworks to better achieve mission objectives. While the MMC serves as a valuable tool for initiating strategic discussions, its effectiveness is significantly enhanced when guided by experienced facilitators. At Evans, we specialize in providing expert facilitation to help organizations navigate this process, ensuring that insights gained translate into actionable strategies aligned with governmental efficiency mandates.​</a:t>
            </a:r>
          </a:p>
          <a:p>
            <a:pPr marL="114300" indent="0">
              <a:buNone/>
            </a:pPr>
            <a:r>
              <a:rPr lang="en-US" b="1" dirty="0"/>
              <a:t>For agencies seeking to optimize their operations in line with current efficiency initiatives, we invite you to connect with our team.</a:t>
            </a:r>
            <a:r>
              <a:rPr lang="en-US" dirty="0"/>
              <a:t> Our expertise can support your efforts to achieve streamlined and effective mission delivery.</a:t>
            </a:r>
          </a:p>
          <a:p>
            <a:pPr marL="114300" indent="0">
              <a:buNone/>
            </a:pPr>
            <a:endParaRPr lang="en-US" dirty="0"/>
          </a:p>
        </p:txBody>
      </p:sp>
      <p:sp>
        <p:nvSpPr>
          <p:cNvPr id="2" name="Slide Number Placeholder 1">
            <a:extLst>
              <a:ext uri="{FF2B5EF4-FFF2-40B4-BE49-F238E27FC236}">
                <a16:creationId xmlns:a16="http://schemas.microsoft.com/office/drawing/2014/main" id="{C4D711D0-C249-C7D5-4588-DC178709FD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383643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6A33E-5BDE-F6CA-FC6E-33C8333DE6A6}"/>
              </a:ext>
            </a:extLst>
          </p:cNvPr>
          <p:cNvSpPr>
            <a:spLocks noGrp="1"/>
          </p:cNvSpPr>
          <p:nvPr>
            <p:ph type="title"/>
          </p:nvPr>
        </p:nvSpPr>
        <p:spPr>
          <a:xfrm>
            <a:off x="838200" y="147637"/>
            <a:ext cx="10515600" cy="1325563"/>
          </a:xfrm>
        </p:spPr>
        <p:txBody>
          <a:bodyPr/>
          <a:lstStyle/>
          <a:p>
            <a:r>
              <a:rPr lang="en-US" dirty="0"/>
              <a:t>Instructions for Using This Template</a:t>
            </a:r>
          </a:p>
        </p:txBody>
      </p:sp>
      <p:sp>
        <p:nvSpPr>
          <p:cNvPr id="3" name="Text Placeholder 2">
            <a:extLst>
              <a:ext uri="{FF2B5EF4-FFF2-40B4-BE49-F238E27FC236}">
                <a16:creationId xmlns:a16="http://schemas.microsoft.com/office/drawing/2014/main" id="{FF9FA440-571B-B715-B2F2-009F3AA8F415}"/>
              </a:ext>
            </a:extLst>
          </p:cNvPr>
          <p:cNvSpPr>
            <a:spLocks noGrp="1"/>
          </p:cNvSpPr>
          <p:nvPr>
            <p:ph type="body" idx="1"/>
          </p:nvPr>
        </p:nvSpPr>
        <p:spPr>
          <a:xfrm>
            <a:off x="838200" y="1244600"/>
            <a:ext cx="10515600" cy="5012267"/>
          </a:xfrm>
        </p:spPr>
        <p:txBody>
          <a:bodyPr>
            <a:normAutofit fontScale="92500"/>
          </a:bodyPr>
          <a:lstStyle/>
          <a:p>
            <a:pPr marL="114300" indent="0">
              <a:buNone/>
            </a:pPr>
            <a:r>
              <a:rPr lang="en-US" dirty="0"/>
              <a:t>This tool is designed to support strategy, alignment, and transformation efforts within federal organizations. It includes two editable slides—one for the </a:t>
            </a:r>
            <a:r>
              <a:rPr lang="en-US" b="1" dirty="0"/>
              <a:t>current state</a:t>
            </a:r>
            <a:r>
              <a:rPr lang="en-US" dirty="0"/>
              <a:t> and one for the </a:t>
            </a:r>
            <a:r>
              <a:rPr lang="en-US" b="1" dirty="0"/>
              <a:t>future state</a:t>
            </a:r>
            <a:r>
              <a:rPr lang="en-US" dirty="0"/>
              <a:t>—each with tailored prompts to guide discussion and reflection.</a:t>
            </a:r>
          </a:p>
          <a:p>
            <a:pPr marL="114300" indent="0">
              <a:buNone/>
            </a:pPr>
            <a:r>
              <a:rPr lang="en-US" dirty="0"/>
              <a:t>You can use this canvas with senior stakeholders, leadership teams, or cross-functional working groups by:</a:t>
            </a:r>
          </a:p>
          <a:p>
            <a:pPr marL="571500" indent="-457200">
              <a:buFont typeface="+mj-lt"/>
              <a:buAutoNum type="arabicPeriod"/>
            </a:pPr>
            <a:r>
              <a:rPr lang="en-US" b="1" dirty="0"/>
              <a:t>Completing a current-state canvas</a:t>
            </a:r>
            <a:br>
              <a:rPr lang="en-US" dirty="0"/>
            </a:br>
            <a:r>
              <a:rPr lang="en-US" dirty="0"/>
              <a:t>Use this to surface how your organization currently operates. Focus on making implicit assumptions, existing constraints, and informal ways of working more visible.</a:t>
            </a:r>
          </a:p>
          <a:p>
            <a:pPr marL="571500" indent="-457200">
              <a:buFont typeface="+mj-lt"/>
              <a:buAutoNum type="arabicPeriod"/>
            </a:pPr>
            <a:r>
              <a:rPr lang="en-US" b="1" dirty="0"/>
              <a:t>Co-creating a future-state canvas</a:t>
            </a:r>
            <a:br>
              <a:rPr lang="en-US" dirty="0"/>
            </a:br>
            <a:r>
              <a:rPr lang="en-US" dirty="0"/>
              <a:t>Define what your organization would need to look like—structurally, culturally, procedurally—to deliver on its mission more effectively in the future. This version should reflect aspirational alignment across key functions, partners, and stakeholders.</a:t>
            </a:r>
          </a:p>
          <a:p>
            <a:pPr marL="571500" indent="-457200">
              <a:buFont typeface="+mj-lt"/>
              <a:buAutoNum type="arabicPeriod"/>
            </a:pPr>
            <a:r>
              <a:rPr lang="en-US" b="1" dirty="0"/>
              <a:t>Mapping the delta</a:t>
            </a:r>
            <a:br>
              <a:rPr lang="en-US" dirty="0"/>
            </a:br>
            <a:r>
              <a:rPr lang="en-US" dirty="0"/>
              <a:t>Compare the current and future states to identify what must change. Discuss where new capabilities, resources, relationships, or behaviors are needed to bridge the gap—and where legacy practices may be holding you back.</a:t>
            </a:r>
          </a:p>
          <a:p>
            <a:pPr marL="114300" indent="0">
              <a:buNone/>
            </a:pPr>
            <a:endParaRPr lang="en-US" sz="2400" dirty="0"/>
          </a:p>
        </p:txBody>
      </p:sp>
      <p:sp>
        <p:nvSpPr>
          <p:cNvPr id="4" name="Slide Number Placeholder 3">
            <a:extLst>
              <a:ext uri="{FF2B5EF4-FFF2-40B4-BE49-F238E27FC236}">
                <a16:creationId xmlns:a16="http://schemas.microsoft.com/office/drawing/2014/main" id="{90A348D7-CA81-1EA1-E1E5-BA1235525A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17124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F02A-C88D-4425-9945-7F9C0ABB450A}"/>
              </a:ext>
            </a:extLst>
          </p:cNvPr>
          <p:cNvSpPr>
            <a:spLocks noGrp="1"/>
          </p:cNvSpPr>
          <p:nvPr>
            <p:ph type="title"/>
          </p:nvPr>
        </p:nvSpPr>
        <p:spPr>
          <a:xfrm>
            <a:off x="876300" y="139169"/>
            <a:ext cx="10515600" cy="1325563"/>
          </a:xfrm>
        </p:spPr>
        <p:txBody>
          <a:bodyPr/>
          <a:lstStyle/>
          <a:p>
            <a:r>
              <a:rPr lang="en-US" dirty="0"/>
              <a:t>Pro Tip!</a:t>
            </a:r>
          </a:p>
        </p:txBody>
      </p:sp>
      <p:sp>
        <p:nvSpPr>
          <p:cNvPr id="3" name="Text Placeholder 2">
            <a:extLst>
              <a:ext uri="{FF2B5EF4-FFF2-40B4-BE49-F238E27FC236}">
                <a16:creationId xmlns:a16="http://schemas.microsoft.com/office/drawing/2014/main" id="{31190DF4-BB45-E5A6-B7A9-BA2D94269E99}"/>
              </a:ext>
            </a:extLst>
          </p:cNvPr>
          <p:cNvSpPr>
            <a:spLocks noGrp="1"/>
          </p:cNvSpPr>
          <p:nvPr>
            <p:ph type="body" idx="1"/>
          </p:nvPr>
        </p:nvSpPr>
        <p:spPr>
          <a:xfrm>
            <a:off x="838200" y="1253066"/>
            <a:ext cx="10515600" cy="4891617"/>
          </a:xfrm>
        </p:spPr>
        <p:txBody>
          <a:bodyPr>
            <a:normAutofit fontScale="77500" lnSpcReduction="20000"/>
          </a:bodyPr>
          <a:lstStyle/>
          <a:p>
            <a:pPr marL="114300" indent="0">
              <a:buNone/>
            </a:pPr>
            <a:r>
              <a:rPr lang="en-US" dirty="0"/>
              <a:t>While there’s no </a:t>
            </a:r>
            <a:r>
              <a:rPr lang="en-US" i="1" dirty="0"/>
              <a:t>one-size-fits-all</a:t>
            </a:r>
            <a:r>
              <a:rPr lang="en-US" dirty="0"/>
              <a:t> order for completing the </a:t>
            </a:r>
            <a:r>
              <a:rPr lang="en-US" b="1" dirty="0"/>
              <a:t>Mission Model Canvas (MMC)</a:t>
            </a:r>
            <a:r>
              <a:rPr lang="en-US" dirty="0"/>
              <a:t>, especially in a collaborative setting, a </a:t>
            </a:r>
            <a:r>
              <a:rPr lang="en-US" b="1" dirty="0"/>
              <a:t>recommended sequence</a:t>
            </a:r>
            <a:r>
              <a:rPr lang="en-US" dirty="0"/>
              <a:t> can help ensure a logical flow—especially for federal organizations navigating complexity. Here's a suggested block sequence that aligns with strategy and organizational alignment work:</a:t>
            </a:r>
          </a:p>
          <a:p>
            <a:pPr marL="114300" indent="0">
              <a:buNone/>
            </a:pPr>
            <a:endParaRPr lang="en-US" dirty="0"/>
          </a:p>
          <a:p>
            <a:pPr marL="571500" indent="-457200">
              <a:buFont typeface="+mj-lt"/>
              <a:buAutoNum type="arabicPeriod"/>
            </a:pPr>
            <a:r>
              <a:rPr lang="en-US" b="1" dirty="0"/>
              <a:t>Tier 1: Anchor the Mission </a:t>
            </a:r>
          </a:p>
          <a:p>
            <a:pPr lvl="1"/>
            <a:r>
              <a:rPr lang="en-US" sz="2100" dirty="0"/>
              <a:t>🎯 Mission </a:t>
            </a:r>
          </a:p>
          <a:p>
            <a:pPr lvl="1"/>
            <a:r>
              <a:rPr lang="en-US" sz="2100" dirty="0"/>
              <a:t>👤 Beneficiary Users</a:t>
            </a:r>
          </a:p>
          <a:p>
            <a:pPr lvl="1"/>
            <a:r>
              <a:rPr lang="en-US" sz="2100" dirty="0"/>
              <a:t>🎖️ Mission Achievement</a:t>
            </a:r>
          </a:p>
          <a:p>
            <a:pPr marL="571500" indent="-457200">
              <a:buFont typeface="+mj-lt"/>
              <a:buAutoNum type="arabicPeriod"/>
            </a:pPr>
            <a:r>
              <a:rPr lang="en-US" b="1" dirty="0"/>
              <a:t>Tier 2: Define Delivery Pathways</a:t>
            </a:r>
          </a:p>
          <a:p>
            <a:pPr lvl="1"/>
            <a:r>
              <a:rPr lang="en-US" dirty="0"/>
              <a:t>🛠️ Key Activities </a:t>
            </a:r>
          </a:p>
          <a:p>
            <a:pPr lvl="1"/>
            <a:r>
              <a:rPr lang="en-US" sz="2000" dirty="0"/>
              <a:t>📣 Channels</a:t>
            </a:r>
            <a:endParaRPr lang="en-US" dirty="0"/>
          </a:p>
          <a:p>
            <a:pPr lvl="1"/>
            <a:r>
              <a:rPr lang="en-US" dirty="0"/>
              <a:t>🔁 Beneficiary Relationships </a:t>
            </a:r>
          </a:p>
          <a:p>
            <a:pPr marL="571500" indent="-457200">
              <a:buFont typeface="+mj-lt"/>
              <a:buAutoNum type="arabicPeriod"/>
            </a:pPr>
            <a:r>
              <a:rPr lang="en-US" b="1" dirty="0"/>
              <a:t>Tier 3: Enable Execution</a:t>
            </a:r>
          </a:p>
          <a:p>
            <a:pPr lvl="1"/>
            <a:r>
              <a:rPr lang="en-US" dirty="0"/>
              <a:t>💪 Key Capabilities </a:t>
            </a:r>
          </a:p>
          <a:p>
            <a:pPr lvl="1"/>
            <a:r>
              <a:rPr lang="en-US" dirty="0"/>
              <a:t>🧰 Key Resources </a:t>
            </a:r>
          </a:p>
          <a:p>
            <a:pPr lvl="1"/>
            <a:r>
              <a:rPr lang="en-US" dirty="0"/>
              <a:t>👥 Key Partners</a:t>
            </a:r>
          </a:p>
          <a:p>
            <a:pPr marL="571500" indent="-457200">
              <a:buFont typeface="+mj-lt"/>
              <a:buAutoNum type="arabicPeriod"/>
            </a:pPr>
            <a:r>
              <a:rPr lang="en-US" b="1" dirty="0"/>
              <a:t>Tier 4: Assess Constraints and Learnings</a:t>
            </a:r>
          </a:p>
          <a:p>
            <a:pPr lvl="1"/>
            <a:r>
              <a:rPr lang="en-US" dirty="0"/>
              <a:t>💵 </a:t>
            </a:r>
            <a:r>
              <a:rPr lang="en-US" sz="2000" dirty="0"/>
              <a:t>Costs (and Risks)</a:t>
            </a:r>
          </a:p>
          <a:p>
            <a:pPr lvl="1"/>
            <a:endParaRPr lang="en-US" dirty="0"/>
          </a:p>
        </p:txBody>
      </p:sp>
      <p:sp>
        <p:nvSpPr>
          <p:cNvPr id="4" name="Slide Number Placeholder 3">
            <a:extLst>
              <a:ext uri="{FF2B5EF4-FFF2-40B4-BE49-F238E27FC236}">
                <a16:creationId xmlns:a16="http://schemas.microsoft.com/office/drawing/2014/main" id="{62FADD90-52D3-D542-F810-3F5DDC44A4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2496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944529B-EE57-E37F-1A20-8CE75E52519A}"/>
              </a:ext>
            </a:extLst>
          </p:cNvPr>
          <p:cNvGraphicFramePr>
            <a:graphicFrameLocks noGrp="1"/>
          </p:cNvGraphicFramePr>
          <p:nvPr>
            <p:extLst>
              <p:ext uri="{D42A27DB-BD31-4B8C-83A1-F6EECF244321}">
                <p14:modId xmlns:p14="http://schemas.microsoft.com/office/powerpoint/2010/main" val="1709083809"/>
              </p:ext>
            </p:extLst>
          </p:nvPr>
        </p:nvGraphicFramePr>
        <p:xfrm>
          <a:off x="126999" y="137160"/>
          <a:ext cx="11938002" cy="6583680"/>
        </p:xfrm>
        <a:graphic>
          <a:graphicData uri="http://schemas.openxmlformats.org/drawingml/2006/table">
            <a:tbl>
              <a:tblPr>
                <a:tableStyleId>{5C22544A-7EE6-4342-B048-85BDC9FD1C3A}</a:tableStyleId>
              </a:tblPr>
              <a:tblGrid>
                <a:gridCol w="2387600">
                  <a:extLst>
                    <a:ext uri="{9D8B030D-6E8A-4147-A177-3AD203B41FA5}">
                      <a16:colId xmlns:a16="http://schemas.microsoft.com/office/drawing/2014/main" val="3143070537"/>
                    </a:ext>
                  </a:extLst>
                </a:gridCol>
                <a:gridCol w="2387600">
                  <a:extLst>
                    <a:ext uri="{9D8B030D-6E8A-4147-A177-3AD203B41FA5}">
                      <a16:colId xmlns:a16="http://schemas.microsoft.com/office/drawing/2014/main" val="1079392653"/>
                    </a:ext>
                  </a:extLst>
                </a:gridCol>
                <a:gridCol w="1193801">
                  <a:extLst>
                    <a:ext uri="{9D8B030D-6E8A-4147-A177-3AD203B41FA5}">
                      <a16:colId xmlns:a16="http://schemas.microsoft.com/office/drawing/2014/main" val="4029113727"/>
                    </a:ext>
                  </a:extLst>
                </a:gridCol>
                <a:gridCol w="1193801">
                  <a:extLst>
                    <a:ext uri="{9D8B030D-6E8A-4147-A177-3AD203B41FA5}">
                      <a16:colId xmlns:a16="http://schemas.microsoft.com/office/drawing/2014/main" val="2083704299"/>
                    </a:ext>
                  </a:extLst>
                </a:gridCol>
                <a:gridCol w="2387600">
                  <a:extLst>
                    <a:ext uri="{9D8B030D-6E8A-4147-A177-3AD203B41FA5}">
                      <a16:colId xmlns:a16="http://schemas.microsoft.com/office/drawing/2014/main" val="2183314160"/>
                    </a:ext>
                  </a:extLst>
                </a:gridCol>
                <a:gridCol w="2387600">
                  <a:extLst>
                    <a:ext uri="{9D8B030D-6E8A-4147-A177-3AD203B41FA5}">
                      <a16:colId xmlns:a16="http://schemas.microsoft.com/office/drawing/2014/main" val="2833688642"/>
                    </a:ext>
                  </a:extLst>
                </a:gridCol>
              </a:tblGrid>
              <a:tr h="1645920">
                <a:tc rowSpan="3">
                  <a:txBody>
                    <a:bodyPr/>
                    <a:lstStyle/>
                    <a:p>
                      <a:r>
                        <a:rPr lang="en-US" sz="1100" dirty="0"/>
                        <a:t>👥 </a:t>
                      </a:r>
                      <a:r>
                        <a:rPr lang="en-US" sz="1100" b="1" dirty="0"/>
                        <a:t>Key Partners </a:t>
                      </a:r>
                    </a:p>
                    <a:p>
                      <a:r>
                        <a:rPr lang="en-US" sz="900" b="0" kern="1200" dirty="0">
                          <a:solidFill>
                            <a:schemeClr val="dk1"/>
                          </a:solidFill>
                          <a:latin typeface="+mn-lt"/>
                          <a:ea typeface="+mn-ea"/>
                          <a:cs typeface="+mn-cs"/>
                        </a:rPr>
                        <a:t>What other agencies, offices, contractors, or interagency collaborators do you depend on to deliver outcomes? How strong, productive, and well-aligned are these partnerships?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a:t>
                      </a:r>
                      <a:r>
                        <a:rPr lang="en-US" sz="1100" b="1" dirty="0"/>
                        <a:t>Key Activities</a:t>
                      </a:r>
                    </a:p>
                    <a:p>
                      <a:r>
                        <a:rPr lang="en-US" sz="900" b="0" kern="1200" dirty="0">
                          <a:solidFill>
                            <a:schemeClr val="dk1"/>
                          </a:solidFill>
                          <a:latin typeface="+mn-lt"/>
                          <a:ea typeface="+mn-ea"/>
                          <a:cs typeface="+mn-cs"/>
                        </a:rPr>
                        <a:t>What core activities, processes, or programs are most essential to delivering your mission today? How are they prioritized, sequenced, and managed across teams?</a:t>
                      </a:r>
                    </a:p>
                  </a:txBody>
                  <a:tcPr/>
                </a:tc>
                <a:tc rowSpan="2" gridSpan="2">
                  <a:txBody>
                    <a:bodyPr/>
                    <a:lstStyle/>
                    <a:p>
                      <a:r>
                        <a:rPr lang="en-US" sz="1100" dirty="0"/>
                        <a:t>🎯 </a:t>
                      </a:r>
                      <a:r>
                        <a:rPr lang="en-US" sz="1100" b="1" dirty="0"/>
                        <a:t>Mission</a:t>
                      </a:r>
                    </a:p>
                    <a:p>
                      <a:r>
                        <a:rPr lang="en-US" sz="900" b="0" dirty="0"/>
                        <a:t>What mission or public outcome is your organization currently focused on delivering? How clearly and consistently is that mission understood, prioritized, and acted on across teams and leadership?</a:t>
                      </a:r>
                      <a:endParaRPr lang="en-US" sz="1100" dirty="0"/>
                    </a:p>
                  </a:txBody>
                  <a:tcPr/>
                </a:tc>
                <a:tc rowSpan="2" hMerge="1">
                  <a:txBody>
                    <a:bodyPr/>
                    <a:lstStyle/>
                    <a:p>
                      <a:endParaRPr lang="en-US"/>
                    </a:p>
                  </a:txBody>
                  <a:tcPr/>
                </a:tc>
                <a:tc>
                  <a:txBody>
                    <a:bodyPr/>
                    <a:lstStyle/>
                    <a:p>
                      <a:r>
                        <a:rPr lang="en-US" sz="1100" dirty="0"/>
                        <a:t>🔁 </a:t>
                      </a:r>
                      <a:r>
                        <a:rPr lang="en-US" sz="1100" b="1" dirty="0"/>
                        <a:t>Beneficiary Relationships</a:t>
                      </a:r>
                    </a:p>
                    <a:p>
                      <a:r>
                        <a:rPr lang="en-US" sz="900" b="0" kern="1200" dirty="0">
                          <a:solidFill>
                            <a:schemeClr val="dk1"/>
                          </a:solidFill>
                          <a:latin typeface="+mn-lt"/>
                          <a:ea typeface="+mn-ea"/>
                          <a:cs typeface="+mn-cs"/>
                        </a:rPr>
                        <a:t>How do you currently engage with, listen to, and respond to those you serve—whether citizens, other agencies, or mission partners? What’s the quality of those relationships today?</a:t>
                      </a:r>
                      <a:endParaRPr lang="en-US" sz="900" b="0" kern="1200" dirty="0">
                        <a:solidFill>
                          <a:schemeClr val="dk1"/>
                        </a:solidFill>
                        <a:highlight>
                          <a:srgbClr val="FFFF00"/>
                        </a:highlight>
                        <a:latin typeface="+mn-lt"/>
                        <a:ea typeface="+mn-ea"/>
                        <a:cs typeface="+mn-cs"/>
                      </a:endParaRPr>
                    </a:p>
                  </a:txBody>
                  <a:tcPr/>
                </a:tc>
                <a:tc rowSpan="3">
                  <a:txBody>
                    <a:bodyPr/>
                    <a:lstStyle/>
                    <a:p>
                      <a:r>
                        <a:rPr lang="en-US" sz="1100"/>
                        <a:t>👤</a:t>
                      </a:r>
                      <a:r>
                        <a:rPr lang="en-US" sz="1100" b="1"/>
                        <a:t>Beneficiaries</a:t>
                      </a:r>
                      <a:endParaRPr lang="en-US" sz="1100" b="1" dirty="0"/>
                    </a:p>
                    <a:p>
                      <a:r>
                        <a:rPr lang="en-US" sz="900" b="0" kern="1200" dirty="0">
                          <a:solidFill>
                            <a:schemeClr val="dk1"/>
                          </a:solidFill>
                          <a:latin typeface="+mn-lt"/>
                          <a:ea typeface="+mn-ea"/>
                          <a:cs typeface="+mn-cs"/>
                        </a:rPr>
                        <a:t>Who are the primary internal and external stakeholders your work is intended to serve—whether directly or indirectly? How well do you understand their needs, expectations, and success criteria?</a:t>
                      </a:r>
                    </a:p>
                  </a:txBody>
                  <a:tcPr/>
                </a:tc>
                <a:extLst>
                  <a:ext uri="{0D108BD9-81ED-4DB2-BD59-A6C34878D82A}">
                    <a16:rowId xmlns:a16="http://schemas.microsoft.com/office/drawing/2014/main" val="915095227"/>
                  </a:ext>
                </a:extLst>
              </a:tr>
              <a:tr h="1645920">
                <a:tc vMerge="1">
                  <a:txBody>
                    <a:bodyPr/>
                    <a:lstStyle/>
                    <a:p>
                      <a:endParaRPr lang="en-US" dirty="0"/>
                    </a:p>
                  </a:txBody>
                  <a:tcPr/>
                </a:tc>
                <a:tc>
                  <a:txBody>
                    <a:bodyPr/>
                    <a:lstStyle/>
                    <a:p>
                      <a:r>
                        <a:rPr lang="en-US" sz="1100" dirty="0"/>
                        <a:t>🧰 </a:t>
                      </a:r>
                      <a:r>
                        <a:rPr lang="en-US" sz="1100" b="1" dirty="0"/>
                        <a:t>Key Resources</a:t>
                      </a:r>
                    </a:p>
                    <a:p>
                      <a:r>
                        <a:rPr lang="en-US" sz="900" b="0" kern="1200" dirty="0">
                          <a:solidFill>
                            <a:schemeClr val="dk1"/>
                          </a:solidFill>
                          <a:latin typeface="+mn-lt"/>
                          <a:ea typeface="+mn-ea"/>
                          <a:cs typeface="+mn-cs"/>
                        </a:rPr>
                        <a:t>What people, funding streams, tools, or infrastructure are critical to how your organization functions today? How effectively are these resources allocated and aligned to mission priorities?</a:t>
                      </a:r>
                    </a:p>
                  </a:txBody>
                  <a:tcPr/>
                </a:tc>
                <a:tc gridSpan="2" vMerge="1">
                  <a:txBody>
                    <a:bodyPr/>
                    <a:lstStyle/>
                    <a:p>
                      <a:endParaRPr lang="en-US" dirty="0"/>
                    </a:p>
                  </a:txBody>
                  <a:tcPr/>
                </a:tc>
                <a:tc hMerge="1" vMerge="1">
                  <a:txBody>
                    <a:bodyPr/>
                    <a:lstStyle/>
                    <a:p>
                      <a:endParaRPr lang="en-US" dirty="0"/>
                    </a:p>
                  </a:txBody>
                  <a:tcPr/>
                </a:tc>
                <a:tc>
                  <a:txBody>
                    <a:bodyPr/>
                    <a:lstStyle/>
                    <a:p>
                      <a:r>
                        <a:rPr lang="en-US" sz="1100" dirty="0"/>
                        <a:t>📣 </a:t>
                      </a:r>
                      <a:r>
                        <a:rPr lang="en-US" sz="1100" b="1" dirty="0"/>
                        <a:t>Channels</a:t>
                      </a:r>
                    </a:p>
                    <a:p>
                      <a:r>
                        <a:rPr lang="en-US" sz="900" b="0" kern="1200" dirty="0">
                          <a:solidFill>
                            <a:schemeClr val="dk1"/>
                          </a:solidFill>
                          <a:latin typeface="+mn-lt"/>
                          <a:ea typeface="+mn-ea"/>
                          <a:cs typeface="+mn-cs"/>
                        </a:rPr>
                        <a:t>How does communication flow within and beyond your organization today? What systems, tools, or forums help or hinder coordination, transparency, and trust?</a:t>
                      </a:r>
                      <a:endParaRPr lang="en-US" sz="900" b="0" kern="1200" dirty="0">
                        <a:solidFill>
                          <a:schemeClr val="dk1"/>
                        </a:solidFill>
                        <a:highlight>
                          <a:srgbClr val="FFFF00"/>
                        </a:highlight>
                        <a:latin typeface="+mn-lt"/>
                        <a:ea typeface="+mn-ea"/>
                        <a:cs typeface="+mn-cs"/>
                      </a:endParaRPr>
                    </a:p>
                  </a:txBody>
                  <a:tcPr/>
                </a:tc>
                <a:tc vMerge="1">
                  <a:txBody>
                    <a:bodyPr/>
                    <a:lstStyle/>
                    <a:p>
                      <a:endParaRPr lang="en-US" dirty="0"/>
                    </a:p>
                  </a:txBody>
                  <a:tcPr/>
                </a:tc>
                <a:extLst>
                  <a:ext uri="{0D108BD9-81ED-4DB2-BD59-A6C34878D82A}">
                    <a16:rowId xmlns:a16="http://schemas.microsoft.com/office/drawing/2014/main" val="868980041"/>
                  </a:ext>
                </a:extLst>
              </a:tr>
              <a:tr h="1645920">
                <a:tc vMerge="1">
                  <a:txBody>
                    <a:bodyPr/>
                    <a:lstStyle/>
                    <a:p>
                      <a:endParaRPr lang="en-US" b="1" dirty="0"/>
                    </a:p>
                  </a:txBody>
                  <a:tcPr/>
                </a:tc>
                <a:tc gridSpan="4">
                  <a:txBody>
                    <a:bodyPr/>
                    <a:lstStyle/>
                    <a:p>
                      <a:r>
                        <a:rPr lang="en-US" sz="1100" dirty="0"/>
                        <a:t>💪 </a:t>
                      </a:r>
                      <a:r>
                        <a:rPr lang="en-US" sz="1100" b="1" dirty="0"/>
                        <a:t>Key Capabilities</a:t>
                      </a:r>
                    </a:p>
                    <a:p>
                      <a:pPr marL="0" algn="l" defTabSz="914400" rtl="0" eaLnBrk="1" latinLnBrk="0" hangingPunct="1"/>
                      <a:r>
                        <a:rPr lang="en-US" sz="900" b="0" kern="1200" dirty="0">
                          <a:solidFill>
                            <a:schemeClr val="dk1"/>
                          </a:solidFill>
                          <a:latin typeface="+mn-lt"/>
                          <a:ea typeface="+mn-ea"/>
                          <a:cs typeface="+mn-cs"/>
                        </a:rPr>
                        <a:t>What capabilities—skills, systems, structures, authorities, or practices—does your organization rely on to deliver outcomes? Where do gaps or limitations create challenges?</a:t>
                      </a:r>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vMerge="1">
                  <a:txBody>
                    <a:bodyPr/>
                    <a:lstStyle/>
                    <a:p>
                      <a:endParaRPr lang="en-US" b="1" dirty="0"/>
                    </a:p>
                  </a:txBody>
                  <a:tcPr/>
                </a:tc>
                <a:extLst>
                  <a:ext uri="{0D108BD9-81ED-4DB2-BD59-A6C34878D82A}">
                    <a16:rowId xmlns:a16="http://schemas.microsoft.com/office/drawing/2014/main" val="1718445200"/>
                  </a:ext>
                </a:extLst>
              </a:tr>
              <a:tr h="1645920">
                <a:tc gridSpan="3">
                  <a:txBody>
                    <a:bodyPr/>
                    <a:lstStyle/>
                    <a:p>
                      <a:r>
                        <a:rPr lang="en-US" sz="1100" dirty="0"/>
                        <a:t>💵 </a:t>
                      </a:r>
                      <a:r>
                        <a:rPr lang="en-US" sz="1100" b="1" dirty="0"/>
                        <a:t>Costs (and Risks)</a:t>
                      </a:r>
                    </a:p>
                    <a:p>
                      <a:r>
                        <a:rPr lang="en-US" sz="900" b="0" kern="1200" dirty="0">
                          <a:solidFill>
                            <a:schemeClr val="dk1"/>
                          </a:solidFill>
                          <a:latin typeface="+mn-lt"/>
                          <a:ea typeface="+mn-ea"/>
                          <a:cs typeface="+mn-cs"/>
                        </a:rPr>
                        <a:t>Where do your organization’s time, energy, and funding actually go today? What do those investments reveal about current priorities, trade-offs, or structural constraints?</a:t>
                      </a:r>
                      <a:endParaRPr lang="en-US" sz="900" b="0" kern="1200" dirty="0">
                        <a:solidFill>
                          <a:schemeClr val="dk1"/>
                        </a:solidFill>
                        <a:highlight>
                          <a:srgbClr val="FFFF00"/>
                        </a:highlight>
                        <a:latin typeface="+mn-lt"/>
                        <a:ea typeface="+mn-ea"/>
                        <a:cs typeface="+mn-cs"/>
                      </a:endParaRPr>
                    </a:p>
                  </a:txBody>
                  <a:tcPr/>
                </a:tc>
                <a:tc hMerge="1">
                  <a:txBody>
                    <a:bodyPr/>
                    <a:lstStyle/>
                    <a:p>
                      <a:endParaRPr lang="en-US"/>
                    </a:p>
                  </a:txBody>
                  <a:tcPr/>
                </a:tc>
                <a:tc hMerge="1">
                  <a:txBody>
                    <a:bodyPr/>
                    <a:lstStyle/>
                    <a:p>
                      <a:endParaRPr lang="en-US" dirty="0"/>
                    </a:p>
                  </a:txBody>
                  <a:tcPr/>
                </a:tc>
                <a:tc gridSpan="3">
                  <a:txBody>
                    <a:bodyPr/>
                    <a:lstStyle/>
                    <a:p>
                      <a:r>
                        <a:rPr lang="en-US" sz="1100" dirty="0"/>
                        <a:t>🎖️ </a:t>
                      </a:r>
                      <a:r>
                        <a:rPr lang="en-US" sz="1100" b="1" dirty="0"/>
                        <a:t>Success Metrics/Mission Achievement</a:t>
                      </a:r>
                    </a:p>
                    <a:p>
                      <a:r>
                        <a:rPr lang="en-US" sz="900" b="0" kern="1200" dirty="0">
                          <a:solidFill>
                            <a:schemeClr val="dk1"/>
                          </a:solidFill>
                          <a:latin typeface="+mn-lt"/>
                          <a:ea typeface="+mn-ea"/>
                          <a:cs typeface="+mn-cs"/>
                        </a:rPr>
                        <a:t>How does your organization currently define and measure success? Do those metrics reflect meaningful impact, and are they driving the right behaviors and decisions?</a:t>
                      </a:r>
                      <a:endParaRPr lang="en-US" sz="900" b="0" kern="1200" dirty="0">
                        <a:solidFill>
                          <a:schemeClr val="dk1"/>
                        </a:solidFill>
                        <a:highlight>
                          <a:srgbClr val="FFFF00"/>
                        </a:highlight>
                        <a:latin typeface="+mn-lt"/>
                        <a:ea typeface="+mn-ea"/>
                        <a:cs typeface="+mn-cs"/>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5566257"/>
                  </a:ext>
                </a:extLst>
              </a:tr>
            </a:tbl>
          </a:graphicData>
        </a:graphic>
      </p:graphicFrame>
    </p:spTree>
    <p:extLst>
      <p:ext uri="{BB962C8B-B14F-4D97-AF65-F5344CB8AC3E}">
        <p14:creationId xmlns:p14="http://schemas.microsoft.com/office/powerpoint/2010/main" val="213314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944529B-EE57-E37F-1A20-8CE75E52519A}"/>
              </a:ext>
            </a:extLst>
          </p:cNvPr>
          <p:cNvGraphicFramePr>
            <a:graphicFrameLocks noGrp="1"/>
          </p:cNvGraphicFramePr>
          <p:nvPr>
            <p:extLst>
              <p:ext uri="{D42A27DB-BD31-4B8C-83A1-F6EECF244321}">
                <p14:modId xmlns:p14="http://schemas.microsoft.com/office/powerpoint/2010/main" val="1075145877"/>
              </p:ext>
            </p:extLst>
          </p:nvPr>
        </p:nvGraphicFramePr>
        <p:xfrm>
          <a:off x="126999" y="137160"/>
          <a:ext cx="11938002" cy="6583680"/>
        </p:xfrm>
        <a:graphic>
          <a:graphicData uri="http://schemas.openxmlformats.org/drawingml/2006/table">
            <a:tbl>
              <a:tblPr>
                <a:tableStyleId>{93296810-A885-4BE3-A3E7-6D5BEEA58F35}</a:tableStyleId>
              </a:tblPr>
              <a:tblGrid>
                <a:gridCol w="2387600">
                  <a:extLst>
                    <a:ext uri="{9D8B030D-6E8A-4147-A177-3AD203B41FA5}">
                      <a16:colId xmlns:a16="http://schemas.microsoft.com/office/drawing/2014/main" val="3143070537"/>
                    </a:ext>
                  </a:extLst>
                </a:gridCol>
                <a:gridCol w="2387600">
                  <a:extLst>
                    <a:ext uri="{9D8B030D-6E8A-4147-A177-3AD203B41FA5}">
                      <a16:colId xmlns:a16="http://schemas.microsoft.com/office/drawing/2014/main" val="1079392653"/>
                    </a:ext>
                  </a:extLst>
                </a:gridCol>
                <a:gridCol w="1193801">
                  <a:extLst>
                    <a:ext uri="{9D8B030D-6E8A-4147-A177-3AD203B41FA5}">
                      <a16:colId xmlns:a16="http://schemas.microsoft.com/office/drawing/2014/main" val="4029113727"/>
                    </a:ext>
                  </a:extLst>
                </a:gridCol>
                <a:gridCol w="1193801">
                  <a:extLst>
                    <a:ext uri="{9D8B030D-6E8A-4147-A177-3AD203B41FA5}">
                      <a16:colId xmlns:a16="http://schemas.microsoft.com/office/drawing/2014/main" val="2083704299"/>
                    </a:ext>
                  </a:extLst>
                </a:gridCol>
                <a:gridCol w="2387600">
                  <a:extLst>
                    <a:ext uri="{9D8B030D-6E8A-4147-A177-3AD203B41FA5}">
                      <a16:colId xmlns:a16="http://schemas.microsoft.com/office/drawing/2014/main" val="2183314160"/>
                    </a:ext>
                  </a:extLst>
                </a:gridCol>
                <a:gridCol w="2387600">
                  <a:extLst>
                    <a:ext uri="{9D8B030D-6E8A-4147-A177-3AD203B41FA5}">
                      <a16:colId xmlns:a16="http://schemas.microsoft.com/office/drawing/2014/main" val="2833688642"/>
                    </a:ext>
                  </a:extLst>
                </a:gridCol>
              </a:tblGrid>
              <a:tr h="1645920">
                <a:tc rowSpan="3">
                  <a:txBody>
                    <a:bodyPr/>
                    <a:lstStyle/>
                    <a:p>
                      <a:r>
                        <a:rPr lang="en-US" sz="1100" dirty="0"/>
                        <a:t>👥 </a:t>
                      </a:r>
                      <a:r>
                        <a:rPr lang="en-US" sz="1100" b="1" dirty="0"/>
                        <a:t>Key Partners </a:t>
                      </a:r>
                    </a:p>
                    <a:p>
                      <a:r>
                        <a:rPr lang="en-US" sz="900" b="0" kern="1200" dirty="0">
                          <a:solidFill>
                            <a:schemeClr val="dk1"/>
                          </a:solidFill>
                        </a:rPr>
                        <a:t>HMW foster deeper collaboration and shared ownership with the partners — across government, industry, and mission spaces — who are essential to success?</a:t>
                      </a:r>
                      <a:endParaRPr lang="en-US"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a:t>
                      </a:r>
                      <a:r>
                        <a:rPr lang="en-US" sz="1100" b="1" dirty="0"/>
                        <a:t>Key Activities</a:t>
                      </a:r>
                    </a:p>
                    <a:p>
                      <a:r>
                        <a:rPr lang="en-US" sz="900" b="0" kern="1200" dirty="0">
                          <a:solidFill>
                            <a:schemeClr val="dk1"/>
                          </a:solidFill>
                        </a:rPr>
                        <a:t>HMW align our day-to-day activities and rhythms to enable fast, high-quality, and coordinated delivery across teams and programs?</a:t>
                      </a:r>
                      <a:endParaRPr lang="en-US" sz="900" b="0" kern="1200" dirty="0">
                        <a:solidFill>
                          <a:schemeClr val="dk1"/>
                        </a:solidFill>
                        <a:latin typeface="+mn-lt"/>
                        <a:ea typeface="+mn-ea"/>
                        <a:cs typeface="+mn-cs"/>
                      </a:endParaRPr>
                    </a:p>
                  </a:txBody>
                  <a:tcPr/>
                </a:tc>
                <a:tc rowSpan="2" gridSpan="2">
                  <a:txBody>
                    <a:bodyPr/>
                    <a:lstStyle/>
                    <a:p>
                      <a:r>
                        <a:rPr lang="en-US" sz="1100" dirty="0"/>
                        <a:t>🎯 </a:t>
                      </a:r>
                      <a:r>
                        <a:rPr lang="en-US" sz="1100" b="1" dirty="0"/>
                        <a:t>Mission</a:t>
                      </a:r>
                    </a:p>
                    <a:p>
                      <a:r>
                        <a:rPr lang="en-US" sz="900" b="0" dirty="0"/>
                        <a:t>HMW define and deliver on a shared public mission that creates meaningful, measurable value for the people, organizations, or systems we serve?</a:t>
                      </a:r>
                      <a:endParaRPr lang="en-US" sz="1100" dirty="0"/>
                    </a:p>
                  </a:txBody>
                  <a:tcPr/>
                </a:tc>
                <a:tc rowSpan="2" hMerge="1">
                  <a:txBody>
                    <a:bodyPr/>
                    <a:lstStyle/>
                    <a:p>
                      <a:endParaRPr lang="en-US"/>
                    </a:p>
                  </a:txBody>
                  <a:tcPr/>
                </a:tc>
                <a:tc>
                  <a:txBody>
                    <a:bodyPr/>
                    <a:lstStyle/>
                    <a:p>
                      <a:r>
                        <a:rPr lang="en-US" sz="1100" dirty="0"/>
                        <a:t>🔁 </a:t>
                      </a:r>
                      <a:r>
                        <a:rPr lang="en-US" sz="1100" b="1" dirty="0"/>
                        <a:t>Beneficiary Relationships</a:t>
                      </a:r>
                    </a:p>
                    <a:p>
                      <a:r>
                        <a:rPr lang="en-US" sz="900" b="0" kern="1200" dirty="0">
                          <a:solidFill>
                            <a:schemeClr val="dk1"/>
                          </a:solidFill>
                        </a:rPr>
                        <a:t>HMW build and sustain trusted relationships with those we serve — whether the public, operators, or partner agencies — to ensure we’re delivering what matters?</a:t>
                      </a:r>
                      <a:endParaRPr lang="en-US" sz="900" b="0" kern="1200" dirty="0">
                        <a:solidFill>
                          <a:schemeClr val="dk1"/>
                        </a:solidFill>
                        <a:latin typeface="+mn-lt"/>
                        <a:ea typeface="+mn-ea"/>
                        <a:cs typeface="+mn-cs"/>
                      </a:endParaRPr>
                    </a:p>
                  </a:txBody>
                  <a:tcPr/>
                </a:tc>
                <a:tc rowSpan="3">
                  <a:txBody>
                    <a:bodyPr/>
                    <a:lstStyle/>
                    <a:p>
                      <a:r>
                        <a:rPr lang="en-US" sz="1100" dirty="0"/>
                        <a:t>👤</a:t>
                      </a:r>
                      <a:r>
                        <a:rPr lang="en-US" sz="1100" b="1" dirty="0"/>
                        <a:t>Beneficiaries</a:t>
                      </a:r>
                    </a:p>
                    <a:p>
                      <a:r>
                        <a:rPr lang="en-US" sz="900" b="0" kern="1200" dirty="0">
                          <a:solidFill>
                            <a:schemeClr val="dk1"/>
                          </a:solidFill>
                        </a:rPr>
                        <a:t>HMW better understand and meet the evolving needs of our key stakeholders — including agency partners, mission users, oversight bodies, and the public?</a:t>
                      </a:r>
                      <a:endParaRPr lang="en-US" sz="900" b="0" kern="1200" dirty="0">
                        <a:solidFill>
                          <a:schemeClr val="dk1"/>
                        </a:solidFill>
                        <a:latin typeface="+mn-lt"/>
                        <a:ea typeface="+mn-ea"/>
                        <a:cs typeface="+mn-cs"/>
                      </a:endParaRPr>
                    </a:p>
                  </a:txBody>
                  <a:tcPr/>
                </a:tc>
                <a:extLst>
                  <a:ext uri="{0D108BD9-81ED-4DB2-BD59-A6C34878D82A}">
                    <a16:rowId xmlns:a16="http://schemas.microsoft.com/office/drawing/2014/main" val="915095227"/>
                  </a:ext>
                </a:extLst>
              </a:tr>
              <a:tr h="1645920">
                <a:tc vMerge="1">
                  <a:txBody>
                    <a:bodyPr/>
                    <a:lstStyle/>
                    <a:p>
                      <a:endParaRPr lang="en-US" dirty="0"/>
                    </a:p>
                  </a:txBody>
                  <a:tcPr/>
                </a:tc>
                <a:tc>
                  <a:txBody>
                    <a:bodyPr/>
                    <a:lstStyle/>
                    <a:p>
                      <a:r>
                        <a:rPr lang="en-US" sz="1100" dirty="0"/>
                        <a:t>🧰 </a:t>
                      </a:r>
                      <a:r>
                        <a:rPr lang="en-US" sz="1100" b="1" dirty="0"/>
                        <a:t>Key Resources</a:t>
                      </a:r>
                    </a:p>
                    <a:p>
                      <a:r>
                        <a:rPr lang="en-US" sz="900" b="0" kern="1200" dirty="0">
                          <a:solidFill>
                            <a:schemeClr val="dk1"/>
                          </a:solidFill>
                        </a:rPr>
                        <a:t>HMW attract, equip, and empower the right people, tools, and authorities to meet today’s challenges and prepare for the future?</a:t>
                      </a:r>
                      <a:endParaRPr lang="en-US" sz="900" b="0" kern="1200" dirty="0">
                        <a:solidFill>
                          <a:schemeClr val="dk1"/>
                        </a:solidFill>
                        <a:latin typeface="+mn-lt"/>
                        <a:ea typeface="+mn-ea"/>
                        <a:cs typeface="+mn-cs"/>
                      </a:endParaRPr>
                    </a:p>
                  </a:txBody>
                  <a:tcPr/>
                </a:tc>
                <a:tc gridSpan="2" vMerge="1">
                  <a:txBody>
                    <a:bodyPr/>
                    <a:lstStyle/>
                    <a:p>
                      <a:endParaRPr lang="en-US" dirty="0"/>
                    </a:p>
                  </a:txBody>
                  <a:tcPr/>
                </a:tc>
                <a:tc hMerge="1" vMerge="1">
                  <a:txBody>
                    <a:bodyPr/>
                    <a:lstStyle/>
                    <a:p>
                      <a:endParaRPr lang="en-US" dirty="0"/>
                    </a:p>
                  </a:txBody>
                  <a:tcPr/>
                </a:tc>
                <a:tc>
                  <a:txBody>
                    <a:bodyPr/>
                    <a:lstStyle/>
                    <a:p>
                      <a:r>
                        <a:rPr lang="en-US" sz="1100" dirty="0"/>
                        <a:t>📣 </a:t>
                      </a:r>
                      <a:r>
                        <a:rPr lang="en-US" sz="1100" b="1" dirty="0"/>
                        <a:t>Channels</a:t>
                      </a:r>
                    </a:p>
                    <a:p>
                      <a:r>
                        <a:rPr lang="en-US" sz="900" b="0" kern="1200" dirty="0">
                          <a:solidFill>
                            <a:schemeClr val="dk1"/>
                          </a:solidFill>
                        </a:rPr>
                        <a:t>HMW create more reliable, transparent channels for communication, feedback, and alignment — both internally and externally?</a:t>
                      </a:r>
                      <a:endParaRPr lang="en-US" sz="900" b="0" kern="1200" dirty="0">
                        <a:solidFill>
                          <a:schemeClr val="dk1"/>
                        </a:solidFill>
                        <a:latin typeface="+mn-lt"/>
                        <a:ea typeface="+mn-ea"/>
                        <a:cs typeface="+mn-cs"/>
                      </a:endParaRPr>
                    </a:p>
                  </a:txBody>
                  <a:tcPr/>
                </a:tc>
                <a:tc vMerge="1">
                  <a:txBody>
                    <a:bodyPr/>
                    <a:lstStyle/>
                    <a:p>
                      <a:endParaRPr lang="en-US" dirty="0"/>
                    </a:p>
                  </a:txBody>
                  <a:tcPr/>
                </a:tc>
                <a:extLst>
                  <a:ext uri="{0D108BD9-81ED-4DB2-BD59-A6C34878D82A}">
                    <a16:rowId xmlns:a16="http://schemas.microsoft.com/office/drawing/2014/main" val="868980041"/>
                  </a:ext>
                </a:extLst>
              </a:tr>
              <a:tr h="1645920">
                <a:tc vMerge="1">
                  <a:txBody>
                    <a:bodyPr/>
                    <a:lstStyle/>
                    <a:p>
                      <a:endParaRPr lang="en-US" b="1" dirty="0"/>
                    </a:p>
                  </a:txBody>
                  <a:tcPr/>
                </a:tc>
                <a:tc gridSpan="4">
                  <a:txBody>
                    <a:bodyPr/>
                    <a:lstStyle/>
                    <a:p>
                      <a:r>
                        <a:rPr lang="en-US" sz="1100" dirty="0"/>
                        <a:t>💪 </a:t>
                      </a:r>
                      <a:r>
                        <a:rPr lang="en-US" sz="1100" b="1" dirty="0"/>
                        <a:t>Key Capabilities</a:t>
                      </a:r>
                    </a:p>
                    <a:p>
                      <a:pPr marL="0" algn="l" defTabSz="914400" rtl="0" eaLnBrk="1" latinLnBrk="0" hangingPunct="1"/>
                      <a:r>
                        <a:rPr lang="en-US" sz="900" b="0" kern="1200" dirty="0">
                          <a:solidFill>
                            <a:schemeClr val="dk1"/>
                          </a:solidFill>
                        </a:rPr>
                        <a:t>HMW develop or strengthen the organizational capabilities (technical, structural, cultural) needed to deliver on our mission reliably and at scale?</a:t>
                      </a:r>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vMerge="1">
                  <a:txBody>
                    <a:bodyPr/>
                    <a:lstStyle/>
                    <a:p>
                      <a:endParaRPr lang="en-US" b="1" dirty="0"/>
                    </a:p>
                  </a:txBody>
                  <a:tcPr/>
                </a:tc>
                <a:extLst>
                  <a:ext uri="{0D108BD9-81ED-4DB2-BD59-A6C34878D82A}">
                    <a16:rowId xmlns:a16="http://schemas.microsoft.com/office/drawing/2014/main" val="1718445200"/>
                  </a:ext>
                </a:extLst>
              </a:tr>
              <a:tr h="1645920">
                <a:tc gridSpan="3">
                  <a:txBody>
                    <a:bodyPr/>
                    <a:lstStyle/>
                    <a:p>
                      <a:r>
                        <a:rPr lang="en-US" sz="1100" dirty="0"/>
                        <a:t>💵 </a:t>
                      </a:r>
                      <a:r>
                        <a:rPr lang="en-US" sz="1100" b="1" dirty="0"/>
                        <a:t>Costs (and Risks)</a:t>
                      </a:r>
                    </a:p>
                    <a:p>
                      <a:r>
                        <a:rPr lang="en-US" sz="900" b="0" kern="1200" dirty="0">
                          <a:solidFill>
                            <a:schemeClr val="dk1"/>
                          </a:solidFill>
                        </a:rPr>
                        <a:t>HMW identify and manage the cultural, structural, and political risks and trade-offs involved in transforming how we work — without losing momentum?</a:t>
                      </a:r>
                      <a:endParaRPr lang="en-US" sz="900" b="0" kern="1200" dirty="0">
                        <a:solidFill>
                          <a:schemeClr val="dk1"/>
                        </a:solidFill>
                        <a:latin typeface="+mn-lt"/>
                        <a:ea typeface="+mn-ea"/>
                        <a:cs typeface="+mn-cs"/>
                      </a:endParaRPr>
                    </a:p>
                  </a:txBody>
                  <a:tcPr/>
                </a:tc>
                <a:tc hMerge="1">
                  <a:txBody>
                    <a:bodyPr/>
                    <a:lstStyle/>
                    <a:p>
                      <a:endParaRPr lang="en-US"/>
                    </a:p>
                  </a:txBody>
                  <a:tcPr/>
                </a:tc>
                <a:tc hMerge="1">
                  <a:txBody>
                    <a:bodyPr/>
                    <a:lstStyle/>
                    <a:p>
                      <a:endParaRPr lang="en-US" dirty="0"/>
                    </a:p>
                  </a:txBody>
                  <a:tcPr/>
                </a:tc>
                <a:tc gridSpan="3">
                  <a:txBody>
                    <a:bodyPr/>
                    <a:lstStyle/>
                    <a:p>
                      <a:r>
                        <a:rPr lang="en-US" sz="1100" dirty="0"/>
                        <a:t>🎖️ </a:t>
                      </a:r>
                      <a:r>
                        <a:rPr lang="en-US" sz="1100" b="1" dirty="0"/>
                        <a:t>Success Metrics/Mission Achievement</a:t>
                      </a:r>
                    </a:p>
                    <a:p>
                      <a:r>
                        <a:rPr lang="en-US" sz="900" b="0" kern="1200" dirty="0">
                          <a:solidFill>
                            <a:schemeClr val="dk1"/>
                          </a:solidFill>
                        </a:rPr>
                        <a:t>HMW define success in a way that drives the right behaviors, aligns with our mission, and provides accountability at every step?</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5566257"/>
                  </a:ext>
                </a:extLst>
              </a:tr>
            </a:tbl>
          </a:graphicData>
        </a:graphic>
      </p:graphicFrame>
    </p:spTree>
    <p:extLst>
      <p:ext uri="{BB962C8B-B14F-4D97-AF65-F5344CB8AC3E}">
        <p14:creationId xmlns:p14="http://schemas.microsoft.com/office/powerpoint/2010/main" val="3507270988"/>
      </p:ext>
    </p:extLst>
  </p:cSld>
  <p:clrMapOvr>
    <a:masterClrMapping/>
  </p:clrMapOvr>
</p:sld>
</file>

<file path=ppt/theme/theme1.xml><?xml version="1.0" encoding="utf-8"?>
<a:theme xmlns:a="http://schemas.openxmlformats.org/drawingml/2006/main" name="Light Gradient">
  <a:themeElements>
    <a:clrScheme name="Evans Consulting">
      <a:dk1>
        <a:srgbClr val="00283D"/>
      </a:dk1>
      <a:lt1>
        <a:srgbClr val="FFFFFF"/>
      </a:lt1>
      <a:dk2>
        <a:srgbClr val="005E73"/>
      </a:dk2>
      <a:lt2>
        <a:srgbClr val="DEE9F0"/>
      </a:lt2>
      <a:accent1>
        <a:srgbClr val="574BFF"/>
      </a:accent1>
      <a:accent2>
        <a:srgbClr val="FF3628"/>
      </a:accent2>
      <a:accent3>
        <a:srgbClr val="950069"/>
      </a:accent3>
      <a:accent4>
        <a:srgbClr val="C9DE00"/>
      </a:accent4>
      <a:accent5>
        <a:srgbClr val="00B29D"/>
      </a:accent5>
      <a:accent6>
        <a:srgbClr val="5FD6D2"/>
      </a:accent6>
      <a:hlink>
        <a:srgbClr val="574BFF"/>
      </a:hlink>
      <a:folHlink>
        <a:srgbClr val="9500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vans Powerpoint Template – Widescreen" id="{7700A2BB-CD99-4D53-A39C-9CC627AEBF3E}" vid="{707261DA-4845-41AC-A666-576887419177}"/>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ea810f6-f320-4aee-a552-e77559fc8d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6AF84065A6C24CA222FB84A51C7697" ma:contentTypeVersion="19" ma:contentTypeDescription="Create a new document." ma:contentTypeScope="" ma:versionID="9e51340c76e1bb9ee466edb27e44e354">
  <xsd:schema xmlns:xsd="http://www.w3.org/2001/XMLSchema" xmlns:xs="http://www.w3.org/2001/XMLSchema" xmlns:p="http://schemas.microsoft.com/office/2006/metadata/properties" xmlns:ns3="fad903fc-e931-472e-84ba-62b40166a097" xmlns:ns4="2ea810f6-f320-4aee-a552-e77559fc8dc9" targetNamespace="http://schemas.microsoft.com/office/2006/metadata/properties" ma:root="true" ma:fieldsID="6ed2400c14f7259ce3731f96e1efc3a6" ns3:_="" ns4:_="">
    <xsd:import namespace="fad903fc-e931-472e-84ba-62b40166a097"/>
    <xsd:import namespace="2ea810f6-f320-4aee-a552-e77559fc8dc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d903fc-e931-472e-84ba-62b40166a09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a810f6-f320-4aee-a552-e77559fc8dc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6F6500-6574-4F22-BDF0-5A444A731ACE}">
  <ds:schemaRefs>
    <ds:schemaRef ds:uri="http://www.w3.org/XML/1998/namespace"/>
    <ds:schemaRef ds:uri="http://purl.org/dc/elements/1.1/"/>
    <ds:schemaRef ds:uri="fad903fc-e931-472e-84ba-62b40166a097"/>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2ea810f6-f320-4aee-a552-e77559fc8dc9"/>
    <ds:schemaRef ds:uri="http://schemas.microsoft.com/office/2006/metadata/properties"/>
  </ds:schemaRefs>
</ds:datastoreItem>
</file>

<file path=customXml/itemProps2.xml><?xml version="1.0" encoding="utf-8"?>
<ds:datastoreItem xmlns:ds="http://schemas.openxmlformats.org/officeDocument/2006/customXml" ds:itemID="{0E31365E-410C-43D2-A8FF-CF313B032B7B}">
  <ds:schemaRefs>
    <ds:schemaRef ds:uri="http://schemas.microsoft.com/sharepoint/v3/contenttype/forms"/>
  </ds:schemaRefs>
</ds:datastoreItem>
</file>

<file path=customXml/itemProps3.xml><?xml version="1.0" encoding="utf-8"?>
<ds:datastoreItem xmlns:ds="http://schemas.openxmlformats.org/officeDocument/2006/customXml" ds:itemID="{08B341A9-2FD0-4DEC-8969-09D43BAD0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d903fc-e931-472e-84ba-62b40166a097"/>
    <ds:schemaRef ds:uri="2ea810f6-f320-4aee-a552-e77559fc8d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Evans Consulting Powerpoint Template – Widescreen</Template>
  <TotalTime>382</TotalTime>
  <Words>1081</Words>
  <Application>Microsoft Office PowerPoint</Application>
  <PresentationFormat>Widescreen</PresentationFormat>
  <Paragraphs>76</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Constantia</vt:lpstr>
      <vt:lpstr>Libre Franklin</vt:lpstr>
      <vt:lpstr>Arial</vt:lpstr>
      <vt:lpstr>Calibri</vt:lpstr>
      <vt:lpstr>Light Gradient</vt:lpstr>
      <vt:lpstr>Mission Model Canvas for Federal Organizations</vt:lpstr>
      <vt:lpstr>Thanks for Downloading!</vt:lpstr>
      <vt:lpstr>Instructions for Using This Template</vt:lpstr>
      <vt:lpstr>Pro Tip!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Brit Nanna (Evans)</dc:creator>
  <cp:lastModifiedBy>Amy Watson (Evans)</cp:lastModifiedBy>
  <cp:revision>2</cp:revision>
  <dcterms:created xsi:type="dcterms:W3CDTF">2025-04-02T18:26:14Z</dcterms:created>
  <dcterms:modified xsi:type="dcterms:W3CDTF">2025-04-14T17:51:20Z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0x010100A86AF84065A6C24CA222FB84A51C7697</vt:lpwstr>
  </property>
</Properties>
</file>